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61" r:id="rId3"/>
    <p:sldId id="300" r:id="rId4"/>
    <p:sldId id="301" r:id="rId5"/>
    <p:sldId id="263" r:id="rId6"/>
    <p:sldId id="264" r:id="rId7"/>
    <p:sldId id="262" r:id="rId8"/>
    <p:sldId id="303" r:id="rId9"/>
    <p:sldId id="302" r:id="rId10"/>
    <p:sldId id="304" r:id="rId11"/>
    <p:sldId id="305" r:id="rId12"/>
    <p:sldId id="275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01" autoAdjust="0"/>
  </p:normalViewPr>
  <p:slideViewPr>
    <p:cSldViewPr snapToGrid="0">
      <p:cViewPr varScale="1">
        <p:scale>
          <a:sx n="91" d="100"/>
          <a:sy n="91" d="100"/>
        </p:scale>
        <p:origin x="12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EdwardPW:Documents:Tool%20wear_Feed%20rate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3499252466859363"/>
          <c:y val="6.4814814814814797E-2"/>
          <c:w val="0.80037800259144831"/>
          <c:h val="0.72878770888768996"/>
        </c:manualLayout>
      </c:layout>
      <c:scatterChart>
        <c:scatterStyle val="smoothMarker"/>
        <c:varyColors val="0"/>
        <c:ser>
          <c:idx val="0"/>
          <c:order val="0"/>
          <c:tx>
            <c:v>v =120m/min</c:v>
          </c:tx>
          <c:spPr>
            <a:ln w="28575"/>
          </c:spPr>
          <c:marker>
            <c:spPr>
              <a:ln w="28575"/>
            </c:spPr>
          </c:marker>
          <c:xVal>
            <c:numRef>
              <c:f>Sheet1!$A$25:$A$34</c:f>
              <c:numCache>
                <c:formatCode>General</c:formatCode>
                <c:ptCount val="10"/>
                <c:pt idx="0">
                  <c:v>0.1</c:v>
                </c:pt>
                <c:pt idx="1">
                  <c:v>0.13</c:v>
                </c:pt>
                <c:pt idx="2">
                  <c:v>0.16</c:v>
                </c:pt>
                <c:pt idx="3">
                  <c:v>0.19</c:v>
                </c:pt>
                <c:pt idx="4">
                  <c:v>0.22</c:v>
                </c:pt>
                <c:pt idx="5">
                  <c:v>0.25</c:v>
                </c:pt>
                <c:pt idx="6">
                  <c:v>0.28000000000000003</c:v>
                </c:pt>
                <c:pt idx="7">
                  <c:v>0.32</c:v>
                </c:pt>
                <c:pt idx="8">
                  <c:v>0.38</c:v>
                </c:pt>
                <c:pt idx="9">
                  <c:v>0.43</c:v>
                </c:pt>
              </c:numCache>
            </c:numRef>
          </c:xVal>
          <c:yVal>
            <c:numRef>
              <c:f>Sheet1!$B$25:$B$34</c:f>
              <c:numCache>
                <c:formatCode>General</c:formatCode>
                <c:ptCount val="10"/>
                <c:pt idx="0">
                  <c:v>7.8</c:v>
                </c:pt>
                <c:pt idx="1">
                  <c:v>6.1</c:v>
                </c:pt>
                <c:pt idx="2">
                  <c:v>4.2</c:v>
                </c:pt>
                <c:pt idx="3">
                  <c:v>3.2</c:v>
                </c:pt>
                <c:pt idx="4">
                  <c:v>2.8</c:v>
                </c:pt>
                <c:pt idx="5">
                  <c:v>3.2</c:v>
                </c:pt>
                <c:pt idx="6">
                  <c:v>4.0999999999999996</c:v>
                </c:pt>
                <c:pt idx="7">
                  <c:v>5.2</c:v>
                </c:pt>
                <c:pt idx="8">
                  <c:v>6.4</c:v>
                </c:pt>
                <c:pt idx="9">
                  <c:v>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9C4-4271-B978-89B0067F2B2D}"/>
            </c:ext>
          </c:extLst>
        </c:ser>
        <c:ser>
          <c:idx val="1"/>
          <c:order val="1"/>
          <c:tx>
            <c:v>v = 90m/min</c:v>
          </c:tx>
          <c:spPr>
            <a:ln w="28575">
              <a:solidFill>
                <a:srgbClr val="990000">
                  <a:lumMod val="60000"/>
                  <a:lumOff val="40000"/>
                </a:srgbClr>
              </a:solidFill>
            </a:ln>
          </c:spPr>
          <c:marker>
            <c:symbol val="circle"/>
            <c:size val="4"/>
            <c:spPr>
              <a:ln w="28575">
                <a:solidFill>
                  <a:srgbClr val="990000">
                    <a:lumMod val="60000"/>
                    <a:lumOff val="40000"/>
                  </a:srgbClr>
                </a:solidFill>
              </a:ln>
            </c:spPr>
          </c:marker>
          <c:xVal>
            <c:numRef>
              <c:f>Sheet1!$D$25:$D$31</c:f>
              <c:numCache>
                <c:formatCode>General</c:formatCode>
                <c:ptCount val="7"/>
                <c:pt idx="0">
                  <c:v>0.1</c:v>
                </c:pt>
                <c:pt idx="1">
                  <c:v>0.14000000000000001</c:v>
                </c:pt>
                <c:pt idx="2">
                  <c:v>0.17</c:v>
                </c:pt>
                <c:pt idx="3">
                  <c:v>0.21</c:v>
                </c:pt>
                <c:pt idx="4">
                  <c:v>0.27</c:v>
                </c:pt>
                <c:pt idx="5">
                  <c:v>0.35</c:v>
                </c:pt>
                <c:pt idx="6">
                  <c:v>0.48</c:v>
                </c:pt>
              </c:numCache>
            </c:numRef>
          </c:xVal>
          <c:yVal>
            <c:numRef>
              <c:f>Sheet1!$E$25:$E$31</c:f>
              <c:numCache>
                <c:formatCode>General</c:formatCode>
                <c:ptCount val="7"/>
                <c:pt idx="0">
                  <c:v>5.2</c:v>
                </c:pt>
                <c:pt idx="1">
                  <c:v>3.1</c:v>
                </c:pt>
                <c:pt idx="2">
                  <c:v>2</c:v>
                </c:pt>
                <c:pt idx="3">
                  <c:v>1.7</c:v>
                </c:pt>
                <c:pt idx="4">
                  <c:v>2.1</c:v>
                </c:pt>
                <c:pt idx="5">
                  <c:v>2.7</c:v>
                </c:pt>
                <c:pt idx="6">
                  <c:v>3.6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9C4-4271-B978-89B0067F2B2D}"/>
            </c:ext>
          </c:extLst>
        </c:ser>
        <c:ser>
          <c:idx val="2"/>
          <c:order val="2"/>
          <c:tx>
            <c:v>v = 60m/min</c:v>
          </c:tx>
          <c:spPr>
            <a:ln w="28575"/>
          </c:spPr>
          <c:marker>
            <c:spPr>
              <a:ln w="28575"/>
            </c:spPr>
          </c:marker>
          <c:xVal>
            <c:numRef>
              <c:f>Sheet1!$G$25:$G$30</c:f>
              <c:numCache>
                <c:formatCode>General</c:formatCode>
                <c:ptCount val="6"/>
                <c:pt idx="0">
                  <c:v>0.1</c:v>
                </c:pt>
                <c:pt idx="1">
                  <c:v>0.17</c:v>
                </c:pt>
                <c:pt idx="2">
                  <c:v>0.21</c:v>
                </c:pt>
                <c:pt idx="3">
                  <c:v>0.27</c:v>
                </c:pt>
                <c:pt idx="4">
                  <c:v>0.35</c:v>
                </c:pt>
                <c:pt idx="5">
                  <c:v>0.48</c:v>
                </c:pt>
              </c:numCache>
            </c:numRef>
          </c:xVal>
          <c:yVal>
            <c:numRef>
              <c:f>Sheet1!$H$25:$H$30</c:f>
              <c:numCache>
                <c:formatCode>General</c:formatCode>
                <c:ptCount val="6"/>
                <c:pt idx="0">
                  <c:v>4.3</c:v>
                </c:pt>
                <c:pt idx="1">
                  <c:v>2.8</c:v>
                </c:pt>
                <c:pt idx="2">
                  <c:v>2.2000000000000002</c:v>
                </c:pt>
                <c:pt idx="3">
                  <c:v>1.6</c:v>
                </c:pt>
                <c:pt idx="4">
                  <c:v>1.2</c:v>
                </c:pt>
                <c:pt idx="5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9C4-4271-B978-89B0067F2B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2383880"/>
        <c:axId val="262390152"/>
      </c:scatterChart>
      <c:valAx>
        <c:axId val="262383880"/>
        <c:scaling>
          <c:orientation val="minMax"/>
          <c:max val="0.5"/>
          <c:min val="0.1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Feed</a:t>
                </a:r>
                <a:r>
                  <a:rPr lang="zh-CN"/>
                  <a:t> </a:t>
                </a:r>
                <a:r>
                  <a:rPr lang="en-US"/>
                  <a:t>rate</a:t>
                </a:r>
                <a:r>
                  <a:rPr lang="zh-CN"/>
                  <a:t> </a:t>
                </a:r>
                <a:r>
                  <a:rPr lang="en-US"/>
                  <a:t>(mm/rev)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 algn="ctr">
              <a:defRPr/>
            </a:pPr>
            <a:endParaRPr lang="en-US"/>
          </a:p>
        </c:txPr>
        <c:crossAx val="262390152"/>
        <c:crosses val="autoZero"/>
        <c:crossBetween val="midCat"/>
        <c:majorUnit val="0.1"/>
      </c:valAx>
      <c:valAx>
        <c:axId val="262390152"/>
        <c:scaling>
          <c:orientation val="minMax"/>
          <c:max val="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Flank</a:t>
                </a:r>
                <a:r>
                  <a:rPr lang="zh-CN"/>
                  <a:t> </a:t>
                </a:r>
                <a:r>
                  <a:rPr lang="en-US"/>
                  <a:t>wear</a:t>
                </a:r>
                <a:r>
                  <a:rPr lang="zh-CN"/>
                  <a:t> </a:t>
                </a:r>
                <a:r>
                  <a:rPr lang="en-US"/>
                  <a:t>(</a:t>
                </a:r>
                <a:r>
                  <a:rPr lang="el-GR"/>
                  <a:t>μ</a:t>
                </a:r>
                <a:r>
                  <a:rPr lang="en-US"/>
                  <a:t>m)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62383880"/>
        <c:crosses val="autoZero"/>
        <c:crossBetween val="midCat"/>
        <c:majorUnit val="2"/>
      </c:valAx>
    </c:plotArea>
    <c:legend>
      <c:legendPos val="r"/>
      <c:layout>
        <c:manualLayout>
          <c:xMode val="edge"/>
          <c:yMode val="edge"/>
          <c:x val="0.19280549023190499"/>
          <c:y val="0.114807731239278"/>
          <c:w val="0.35677151178267102"/>
          <c:h val="0.26401118338468599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3795F-DB29-4B1E-9633-6D43807A439A}" type="datetimeFigureOut">
              <a:rPr lang="en-US" smtClean="0"/>
              <a:t>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5681D-EA12-47A9-93C7-130626F22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5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Milling vs turning: 1. flat vs. cylindrical surface, 2. single point vs. multi-point cutter, 3. cutting speed provided by rotating cutter vs. workpiece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681D-EA12-47A9-93C7-130626F220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5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Residual stress, caused by mechanical and thermal loads, as well as phase changes, leads to fatigue, component distortion and crack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681D-EA12-47A9-93C7-130626F220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67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control inputs/machine settings determine solely the attributes?</a:t>
            </a:r>
          </a:p>
          <a:p>
            <a:r>
              <a:rPr lang="en-US" dirty="0"/>
              <a:t>NO. </a:t>
            </a:r>
          </a:p>
          <a:p>
            <a:r>
              <a:rPr lang="en-US" dirty="0"/>
              <a:t>Because of process-to-process variation, environmental disturbance, variations in materials and other disturbance</a:t>
            </a:r>
          </a:p>
          <a:p>
            <a:r>
              <a:rPr lang="en-US" dirty="0"/>
              <a:t>The goal is to accurately estimate the attributes based on both control inputs and in-process sensing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681D-EA12-47A9-93C7-130626F220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2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Piezoelectric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Effect is the ability of certain materials to generate an electric charge in response to applied mechanical stress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Photodiodes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may contain optical filters, built-in lenses, and may have large or small surface areas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681D-EA12-47A9-93C7-130626F220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8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piezoresistive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effect is a change In the electrical resistivity of a semiconductor or metal when mechanical strain is applied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thermoelectric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 is the direct conversion of temperature differences to electric voltage and vice versa via a thermocouple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Pyroelectricity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property of certain crystals which are naturally electrically polarized and as a result contain large electric fields. Pyroelectricity can be described as the ability of certain materials to generate a temporary voltage when they are heated or cooled.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galvanomagnetic effect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described which is observed by measuring the induced voltage normal to the direction of current flow as in the Hall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but with the magnetic field in the current-voltage plane. Can be used for electrical discharge machine monitoring (so called wire burning)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photoelectric effect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emission of electrons or other free carriers when light hits a material. Electrons emitted in this manner can be called photoelectrons. This phenomenon is commonly studied in electronic physics and in fields of chemistry such as quantum chemistry and electrochemistry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681D-EA12-47A9-93C7-130626F220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1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Copper</a:t>
            </a:r>
            <a:r>
              <a:rPr lang="en-US" baseline="0" dirty="0"/>
              <a:t> Electrochemical Deposition (ECD): </a:t>
            </a:r>
            <a:r>
              <a:rPr lang="en-US" dirty="0"/>
              <a:t>a process used for </a:t>
            </a:r>
            <a:r>
              <a:rPr lang="en-US" i="1" dirty="0"/>
              <a:t>plating copper</a:t>
            </a:r>
            <a:r>
              <a:rPr lang="en-US" dirty="0"/>
              <a:t> electrical conductor on printed circuit boards</a:t>
            </a:r>
          </a:p>
          <a:p>
            <a:r>
              <a:rPr lang="en-US" dirty="0" err="1"/>
              <a:t>TaN</a:t>
            </a:r>
            <a:r>
              <a:rPr lang="en-US" dirty="0"/>
              <a:t>: the</a:t>
            </a:r>
            <a:r>
              <a:rPr lang="en-US" baseline="0" dirty="0"/>
              <a:t> abbreviation for Tantalum, a chemical element. </a:t>
            </a:r>
            <a:r>
              <a:rPr lang="en-US" baseline="0" dirty="0" err="1"/>
              <a:t>TaN</a:t>
            </a:r>
            <a:r>
              <a:rPr lang="en-US" baseline="0" dirty="0"/>
              <a:t> barrier is to prevent copper (Cu) diffusion into the silicon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5681D-EA12-47A9-93C7-130626F220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3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55FF6073-8637-4973-930A-6B126B8C07A4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7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34B8A70C-4EE4-4A79-AE3B-5D5B6BE0969D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5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0DEFF8F6-FF76-4880-BB53-984CFD96212A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1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69081CC7-A5D7-4905-BE7D-912D2D81EF5E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0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5EFF8E9F-6DA3-4388-A99E-7738CFF9B8FE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66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0700E19B-AF2D-42D5-A941-EE5465E5F66E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201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41B4B133-2710-440D-91B5-2895FFCB79A8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8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ED48DDE4-A70D-45E1-9ADE-D88FC586A192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38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A25B2775-9527-4C58-A057-5EDF763C8C22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282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6" y="1196753"/>
            <a:ext cx="10018713" cy="3124201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BDE1AD42-6BDA-41A7-A42B-74EB7A9A1EFC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65125"/>
          </a:xfrm>
        </p:spPr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58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0324EC74-4ACE-423D-8F07-59D34A9856D7}" type="datetime1">
              <a:rPr lang="en-US" smtClean="0"/>
              <a:t>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46636BAF-A643-4EE0-A4FB-0B1B701FC27B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1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F12BEEAA-1A65-49E1-B6B9-8C8DD71B6B22}" type="datetime1">
              <a:rPr lang="en-US" smtClean="0"/>
              <a:t>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2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C47CC606-C87F-4602-82C0-A368684829EC}" type="datetime1">
              <a:rPr lang="en-US" smtClean="0"/>
              <a:t>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8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6325B5E9-B1C6-41F8-81A0-0960F2B41C8B}" type="datetime1">
              <a:rPr lang="en-US" smtClean="0"/>
              <a:t>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1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91824CE9-62DB-4EC1-8C25-60D911EC4C02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5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/>
          <a:lstStyle/>
          <a:p>
            <a:fld id="{FA158EA3-B8A3-4979-A631-278D48C78D39}" type="datetime1">
              <a:rPr lang="en-US" smtClean="0"/>
              <a:t>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66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6087" y="190500"/>
            <a:ext cx="10018713" cy="61912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6087" y="1102518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0833" y="648493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AFF1870-E8DC-4074-81D5-5323747A937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CA06A-0F0A-48A3-B4C1-D780612C19B7}"/>
              </a:ext>
            </a:extLst>
          </p:cNvPr>
          <p:cNvSpPr/>
          <p:nvPr userDrawn="1"/>
        </p:nvSpPr>
        <p:spPr>
          <a:xfrm>
            <a:off x="1716087" y="857250"/>
            <a:ext cx="9888538" cy="114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red and white sign&#10;&#10;Description automatically generated">
            <a:extLst>
              <a:ext uri="{FF2B5EF4-FFF2-40B4-BE49-F238E27FC236}">
                <a16:creationId xmlns:a16="http://schemas.microsoft.com/office/drawing/2014/main" id="{279F1BBB-B4F8-4700-9EE9-5FDD9C33C0F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" y="6072187"/>
            <a:ext cx="792063" cy="64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5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800" b="1" kern="1200" cap="none">
          <a:ln w="3175" cmpd="sng">
            <a:noFill/>
          </a:ln>
          <a:solidFill>
            <a:schemeClr val="accent1">
              <a:lumMod val="50000"/>
            </a:schemeClr>
          </a:solidFill>
          <a:effectLst/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13" Type="http://schemas.openxmlformats.org/officeDocument/2006/relationships/image" Target="../media/image7.jpeg"/><Relationship Id="rId3" Type="http://schemas.openxmlformats.org/officeDocument/2006/relationships/video" Target="https://www.youtube.com/embed/Ef59DogwLrI?feature=oembed" TargetMode="Externa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.jpeg"/><Relationship Id="rId2" Type="http://schemas.openxmlformats.org/officeDocument/2006/relationships/video" Target="https://www.youtube.com/embed/8EsAxOnzEms?feature=oembed" TargetMode="External"/><Relationship Id="rId1" Type="http://schemas.openxmlformats.org/officeDocument/2006/relationships/themeOverride" Target="../theme/themeOverride1.xml"/><Relationship Id="rId6" Type="http://schemas.openxmlformats.org/officeDocument/2006/relationships/video" Target="https://www.youtube.com/embed/jADbBrf8Ko0?feature=oembed" TargetMode="External"/><Relationship Id="rId11" Type="http://schemas.openxmlformats.org/officeDocument/2006/relationships/image" Target="../media/image5.jpeg"/><Relationship Id="rId5" Type="http://schemas.openxmlformats.org/officeDocument/2006/relationships/video" Target="https://www.youtube.com/embed/5CuJjSk4U38?start=8&amp;feature=oembed" TargetMode="External"/><Relationship Id="rId10" Type="http://schemas.openxmlformats.org/officeDocument/2006/relationships/image" Target="../media/image4.jpeg"/><Relationship Id="rId4" Type="http://schemas.openxmlformats.org/officeDocument/2006/relationships/video" Target="https://www.youtube.com/embed/d4F9jvMBk0Y?feature=oembed" TargetMode="External"/><Relationship Id="rId9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emf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jpe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9.png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97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5" Type="http://schemas.openxmlformats.org/officeDocument/2006/relationships/image" Target="../media/image109.jpe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479A50-23AB-4D13-91E5-E07DA056A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8" y="4561751"/>
            <a:ext cx="6987645" cy="1388534"/>
          </a:xfrm>
        </p:spPr>
        <p:txBody>
          <a:bodyPr/>
          <a:lstStyle/>
          <a:p>
            <a:r>
              <a:rPr lang="en-US" dirty="0"/>
              <a:t>Edward Wang, Ph.D.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6E758F-6565-465D-8A7A-D71D914F91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br>
              <a:rPr lang="en-US" dirty="0"/>
            </a:br>
            <a:r>
              <a:rPr lang="en-US" dirty="0"/>
              <a:t>Process Monitoring</a:t>
            </a:r>
          </a:p>
        </p:txBody>
      </p:sp>
    </p:spTree>
    <p:extLst>
      <p:ext uri="{BB962C8B-B14F-4D97-AF65-F5344CB8AC3E}">
        <p14:creationId xmlns:p14="http://schemas.microsoft.com/office/powerpoint/2010/main" val="33816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9A67-2322-4E0D-A3E7-DC1BE7047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Wear Initiation and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3CD11-1989-4664-B2D3-BFE55E405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3F8F549-766D-4507-ACE7-D40BFF7B90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208560"/>
              </p:ext>
            </p:extLst>
          </p:nvPr>
        </p:nvGraphicFramePr>
        <p:xfrm>
          <a:off x="7127936" y="3713275"/>
          <a:ext cx="4013200" cy="2639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218D2C6-3918-494E-A044-B62F905FDEA5}"/>
              </a:ext>
            </a:extLst>
          </p:cNvPr>
          <p:cNvGrpSpPr/>
          <p:nvPr/>
        </p:nvGrpSpPr>
        <p:grpSpPr>
          <a:xfrm>
            <a:off x="7535013" y="1211863"/>
            <a:ext cx="3468142" cy="2377755"/>
            <a:chOff x="0" y="0"/>
            <a:chExt cx="2514601" cy="14859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8282E0-E9A8-455B-B089-7BE367BF1E8D}"/>
                </a:ext>
              </a:extLst>
            </p:cNvPr>
            <p:cNvGrpSpPr/>
            <p:nvPr/>
          </p:nvGrpSpPr>
          <p:grpSpPr>
            <a:xfrm>
              <a:off x="0" y="0"/>
              <a:ext cx="2514601" cy="1485984"/>
              <a:chOff x="0" y="0"/>
              <a:chExt cx="2096836" cy="1282065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24C8FC7-3921-4FC4-A0E7-FED3BBDDAE9C}"/>
                  </a:ext>
                </a:extLst>
              </p:cNvPr>
              <p:cNvCxnSpPr/>
              <p:nvPr/>
            </p:nvCxnSpPr>
            <p:spPr>
              <a:xfrm flipH="1">
                <a:off x="571500" y="1257300"/>
                <a:ext cx="572828" cy="1905"/>
              </a:xfrm>
              <a:prstGeom prst="straightConnector1">
                <a:avLst/>
              </a:prstGeom>
              <a:noFill/>
              <a:ln w="6350" cap="flat" cmpd="sng" algn="ctr">
                <a:solidFill>
                  <a:sysClr val="windowText" lastClr="000000">
                    <a:lumMod val="75000"/>
                    <a:lumOff val="25000"/>
                  </a:sysClr>
                </a:solidFill>
                <a:prstDash val="solid"/>
                <a:tailEnd type="triangle" w="sm" len="sm"/>
              </a:ln>
              <a:effectLst/>
            </p:spPr>
          </p:cxn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45AC1BD-91BF-45B8-AE43-E561036B7BE8}"/>
                  </a:ext>
                </a:extLst>
              </p:cNvPr>
              <p:cNvGrpSpPr/>
              <p:nvPr/>
            </p:nvGrpSpPr>
            <p:grpSpPr>
              <a:xfrm>
                <a:off x="0" y="0"/>
                <a:ext cx="2096836" cy="1282065"/>
                <a:chOff x="0" y="0"/>
                <a:chExt cx="2096836" cy="1282065"/>
              </a:xfrm>
            </p:grpSpPr>
            <p:sp>
              <p:nvSpPr>
                <p:cNvPr id="11" name="Block Arc 10">
                  <a:extLst>
                    <a:ext uri="{FF2B5EF4-FFF2-40B4-BE49-F238E27FC236}">
                      <a16:creationId xmlns:a16="http://schemas.microsoft.com/office/drawing/2014/main" id="{C1C801CF-E81E-4461-B21A-7DE3A343D1C8}"/>
                    </a:ext>
                  </a:extLst>
                </p:cNvPr>
                <p:cNvSpPr/>
                <p:nvPr/>
              </p:nvSpPr>
              <p:spPr>
                <a:xfrm rot="1104736">
                  <a:off x="0" y="0"/>
                  <a:ext cx="1022985" cy="920750"/>
                </a:xfrm>
                <a:prstGeom prst="blockArc">
                  <a:avLst>
                    <a:gd name="adj1" fmla="val 16204395"/>
                    <a:gd name="adj2" fmla="val 1769668"/>
                    <a:gd name="adj3" fmla="val 16789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wrap="square">
                  <a:noAutofit/>
                </a:bodyPr>
                <a:lstStyle/>
                <a:p>
                  <a:pPr defTabSz="914400">
                    <a:defRPr/>
                  </a:pPr>
                  <a:endParaRPr lang="en-US" sz="36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6E29D22-20B0-4BCB-85D4-E243357A8DD9}"/>
                    </a:ext>
                  </a:extLst>
                </p:cNvPr>
                <p:cNvGrpSpPr/>
                <p:nvPr/>
              </p:nvGrpSpPr>
              <p:grpSpPr>
                <a:xfrm>
                  <a:off x="81915" y="656590"/>
                  <a:ext cx="1715135" cy="461010"/>
                  <a:chOff x="0" y="0"/>
                  <a:chExt cx="1715135" cy="461010"/>
                </a:xfrm>
              </p:grpSpPr>
              <p:sp>
                <p:nvSpPr>
                  <p:cNvPr id="52" name="Document 98">
                    <a:extLst>
                      <a:ext uri="{FF2B5EF4-FFF2-40B4-BE49-F238E27FC236}">
                        <a16:creationId xmlns:a16="http://schemas.microsoft.com/office/drawing/2014/main" id="{450654E3-17E5-4757-9BFE-FA8F427FC0D9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28332" y="-625157"/>
                    <a:ext cx="457835" cy="1714500"/>
                  </a:xfrm>
                  <a:prstGeom prst="flowChartDocument">
                    <a:avLst/>
                  </a:prstGeom>
                  <a:gradFill flip="none" rotWithShape="1">
                    <a:gsLst>
                      <a:gs pos="16000">
                        <a:sysClr val="window" lastClr="FFFFFF">
                          <a:lumMod val="75000"/>
                        </a:sysClr>
                      </a:gs>
                      <a:gs pos="49000">
                        <a:sysClr val="window" lastClr="FFFFFF"/>
                      </a:gs>
                      <a:gs pos="85000">
                        <a:sysClr val="window" lastClr="FFFFFF">
                          <a:lumMod val="75000"/>
                        </a:sysClr>
                      </a:gs>
                    </a:gsLst>
                    <a:lin ang="0" scaled="0"/>
                    <a:tileRect/>
                  </a:gra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en-US" sz="3600" kern="0">
                      <a:solidFill>
                        <a:sysClr val="window" lastClr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3" name="Freeform 51">
                    <a:extLst>
                      <a:ext uri="{FF2B5EF4-FFF2-40B4-BE49-F238E27FC236}">
                        <a16:creationId xmlns:a16="http://schemas.microsoft.com/office/drawing/2014/main" id="{3A8C57B4-0F46-4319-A486-89B2F1119398}"/>
                      </a:ext>
                    </a:extLst>
                  </p:cNvPr>
                  <p:cNvSpPr/>
                  <p:nvPr/>
                </p:nvSpPr>
                <p:spPr>
                  <a:xfrm>
                    <a:off x="866140" y="0"/>
                    <a:ext cx="848995" cy="161290"/>
                  </a:xfrm>
                  <a:custGeom>
                    <a:avLst/>
                    <a:gdLst>
                      <a:gd name="connsiteX0" fmla="*/ 954741 w 1062317"/>
                      <a:gd name="connsiteY0" fmla="*/ 0 h 161365"/>
                      <a:gd name="connsiteX1" fmla="*/ 107576 w 1062317"/>
                      <a:gd name="connsiteY1" fmla="*/ 0 h 161365"/>
                      <a:gd name="connsiteX2" fmla="*/ 0 w 1062317"/>
                      <a:gd name="connsiteY2" fmla="*/ 152400 h 161365"/>
                      <a:gd name="connsiteX3" fmla="*/ 1062317 w 1062317"/>
                      <a:gd name="connsiteY3" fmla="*/ 161365 h 161365"/>
                      <a:gd name="connsiteX4" fmla="*/ 954741 w 1062317"/>
                      <a:gd name="connsiteY4" fmla="*/ 0 h 161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62317" h="161365">
                        <a:moveTo>
                          <a:pt x="954741" y="0"/>
                        </a:moveTo>
                        <a:lnTo>
                          <a:pt x="107576" y="0"/>
                        </a:lnTo>
                        <a:lnTo>
                          <a:pt x="0" y="152400"/>
                        </a:lnTo>
                        <a:lnTo>
                          <a:pt x="1062317" y="161365"/>
                        </a:lnTo>
                        <a:lnTo>
                          <a:pt x="954741" y="0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4400">
                      <a:defRPr/>
                    </a:pPr>
                    <a:endParaRPr lang="en-US" sz="3600" kern="0">
                      <a:solidFill>
                        <a:sysClr val="window" lastClr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1AA9616-EFCE-4138-93A5-651E5C66C481}"/>
                    </a:ext>
                  </a:extLst>
                </p:cNvPr>
                <p:cNvGrpSpPr/>
                <p:nvPr/>
              </p:nvGrpSpPr>
              <p:grpSpPr>
                <a:xfrm>
                  <a:off x="774700" y="15718"/>
                  <a:ext cx="1322136" cy="945830"/>
                  <a:chOff x="0" y="-46512"/>
                  <a:chExt cx="1322136" cy="94583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6E109F63-5D06-4BE8-A57F-EB719508FC0A}"/>
                      </a:ext>
                    </a:extLst>
                  </p:cNvPr>
                  <p:cNvGrpSpPr/>
                  <p:nvPr/>
                </p:nvGrpSpPr>
                <p:grpSpPr>
                  <a:xfrm rot="290765">
                    <a:off x="0" y="247650"/>
                    <a:ext cx="824230" cy="622935"/>
                    <a:chOff x="0" y="0"/>
                    <a:chExt cx="824230" cy="622935"/>
                  </a:xfrm>
                </p:grpSpPr>
                <p:sp>
                  <p:nvSpPr>
                    <p:cNvPr id="50" name="Freeform 48">
                      <a:extLst>
                        <a:ext uri="{FF2B5EF4-FFF2-40B4-BE49-F238E27FC236}">
                          <a16:creationId xmlns:a16="http://schemas.microsoft.com/office/drawing/2014/main" id="{AE0945E4-F465-4084-A7E8-F1AB15A3B408}"/>
                        </a:ext>
                      </a:extLst>
                    </p:cNvPr>
                    <p:cNvSpPr/>
                    <p:nvPr/>
                  </p:nvSpPr>
                  <p:spPr>
                    <a:xfrm rot="13429910">
                      <a:off x="0" y="0"/>
                      <a:ext cx="824230" cy="622935"/>
                    </a:xfrm>
                    <a:custGeom>
                      <a:avLst/>
                      <a:gdLst>
                        <a:gd name="connsiteX0" fmla="*/ 425823 w 824753"/>
                        <a:gd name="connsiteY0" fmla="*/ 0 h 623047"/>
                        <a:gd name="connsiteX1" fmla="*/ 0 w 824753"/>
                        <a:gd name="connsiteY1" fmla="*/ 614082 h 623047"/>
                        <a:gd name="connsiteX2" fmla="*/ 170329 w 824753"/>
                        <a:gd name="connsiteY2" fmla="*/ 546847 h 623047"/>
                        <a:gd name="connsiteX3" fmla="*/ 300318 w 824753"/>
                        <a:gd name="connsiteY3" fmla="*/ 623047 h 623047"/>
                        <a:gd name="connsiteX4" fmla="*/ 430306 w 824753"/>
                        <a:gd name="connsiteY4" fmla="*/ 542365 h 623047"/>
                        <a:gd name="connsiteX5" fmla="*/ 564776 w 824753"/>
                        <a:gd name="connsiteY5" fmla="*/ 614082 h 623047"/>
                        <a:gd name="connsiteX6" fmla="*/ 676835 w 824753"/>
                        <a:gd name="connsiteY6" fmla="*/ 537882 h 623047"/>
                        <a:gd name="connsiteX7" fmla="*/ 824753 w 824753"/>
                        <a:gd name="connsiteY7" fmla="*/ 605118 h 623047"/>
                        <a:gd name="connsiteX8" fmla="*/ 425823 w 824753"/>
                        <a:gd name="connsiteY8" fmla="*/ 0 h 6230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824753" h="623047">
                          <a:moveTo>
                            <a:pt x="425823" y="0"/>
                          </a:moveTo>
                          <a:lnTo>
                            <a:pt x="0" y="614082"/>
                          </a:lnTo>
                          <a:lnTo>
                            <a:pt x="170329" y="546847"/>
                          </a:lnTo>
                          <a:lnTo>
                            <a:pt x="300318" y="623047"/>
                          </a:lnTo>
                          <a:lnTo>
                            <a:pt x="430306" y="542365"/>
                          </a:lnTo>
                          <a:lnTo>
                            <a:pt x="564776" y="614082"/>
                          </a:lnTo>
                          <a:lnTo>
                            <a:pt x="676835" y="537882"/>
                          </a:lnTo>
                          <a:lnTo>
                            <a:pt x="824753" y="605118"/>
                          </a:lnTo>
                          <a:lnTo>
                            <a:pt x="425823" y="0"/>
                          </a:lnTo>
                          <a:close/>
                        </a:path>
                      </a:pathLst>
                    </a:custGeom>
                    <a:solidFill>
                      <a:srgbClr val="EEECE1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14400">
                        <a:defRPr/>
                      </a:pPr>
                      <a:endParaRPr lang="en-US" sz="3600" kern="0">
                        <a:solidFill>
                          <a:sysClr val="window" lastClr="FFFFFF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1" name="Freeform 49">
                      <a:extLst>
                        <a:ext uri="{FF2B5EF4-FFF2-40B4-BE49-F238E27FC236}">
                          <a16:creationId xmlns:a16="http://schemas.microsoft.com/office/drawing/2014/main" id="{9BA99B4F-DDC0-499D-B0AF-129524589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6690" y="361950"/>
                      <a:ext cx="285115" cy="165735"/>
                    </a:xfrm>
                    <a:custGeom>
                      <a:avLst/>
                      <a:gdLst>
                        <a:gd name="connsiteX0" fmla="*/ 32034 w 285386"/>
                        <a:gd name="connsiteY0" fmla="*/ 0 h 165990"/>
                        <a:gd name="connsiteX1" fmla="*/ 0 w 285386"/>
                        <a:gd name="connsiteY1" fmla="*/ 165990 h 165990"/>
                        <a:gd name="connsiteX2" fmla="*/ 285386 w 285386"/>
                        <a:gd name="connsiteY2" fmla="*/ 113572 h 165990"/>
                        <a:gd name="connsiteX3" fmla="*/ 209672 w 285386"/>
                        <a:gd name="connsiteY3" fmla="*/ 96100 h 165990"/>
                        <a:gd name="connsiteX4" fmla="*/ 203848 w 285386"/>
                        <a:gd name="connsiteY4" fmla="*/ 61155 h 165990"/>
                        <a:gd name="connsiteX5" fmla="*/ 165990 w 285386"/>
                        <a:gd name="connsiteY5" fmla="*/ 61155 h 165990"/>
                        <a:gd name="connsiteX6" fmla="*/ 157254 w 285386"/>
                        <a:gd name="connsiteY6" fmla="*/ 37858 h 165990"/>
                        <a:gd name="connsiteX7" fmla="*/ 119397 w 285386"/>
                        <a:gd name="connsiteY7" fmla="*/ 43682 h 165990"/>
                        <a:gd name="connsiteX8" fmla="*/ 96100 w 285386"/>
                        <a:gd name="connsiteY8" fmla="*/ 26209 h 165990"/>
                        <a:gd name="connsiteX9" fmla="*/ 96100 w 285386"/>
                        <a:gd name="connsiteY9" fmla="*/ 26209 h 165990"/>
                        <a:gd name="connsiteX10" fmla="*/ 32034 w 285386"/>
                        <a:gd name="connsiteY10" fmla="*/ 0 h 1659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85386" h="165990">
                          <a:moveTo>
                            <a:pt x="32034" y="0"/>
                          </a:moveTo>
                          <a:lnTo>
                            <a:pt x="0" y="165990"/>
                          </a:lnTo>
                          <a:lnTo>
                            <a:pt x="285386" y="113572"/>
                          </a:lnTo>
                          <a:lnTo>
                            <a:pt x="209672" y="96100"/>
                          </a:lnTo>
                          <a:lnTo>
                            <a:pt x="203848" y="61155"/>
                          </a:lnTo>
                          <a:lnTo>
                            <a:pt x="165990" y="61155"/>
                          </a:lnTo>
                          <a:lnTo>
                            <a:pt x="157254" y="37858"/>
                          </a:lnTo>
                          <a:lnTo>
                            <a:pt x="119397" y="43682"/>
                          </a:lnTo>
                          <a:lnTo>
                            <a:pt x="96100" y="26209"/>
                          </a:lnTo>
                          <a:lnTo>
                            <a:pt x="96100" y="26209"/>
                          </a:lnTo>
                          <a:lnTo>
                            <a:pt x="32034" y="0"/>
                          </a:lnTo>
                          <a:close/>
                        </a:path>
                      </a:pathLst>
                    </a:custGeom>
                    <a:solidFill>
                      <a:srgbClr val="EEECE1">
                        <a:lumMod val="90000"/>
                      </a:srgbClr>
                    </a:solidFill>
                    <a:ln w="9525" cap="flat" cmpd="sng" algn="ctr">
                      <a:noFill/>
                      <a:prstDash val="solid"/>
                    </a:ln>
                    <a:effectLst/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14400">
                        <a:defRPr/>
                      </a:pPr>
                      <a:endParaRPr lang="en-US" sz="3600" kern="0">
                        <a:solidFill>
                          <a:sysClr val="window" lastClr="FFFFFF"/>
                        </a:solidFill>
                        <a:latin typeface="Calibri"/>
                      </a:endParaRPr>
                    </a:p>
                  </p:txBody>
                </p:sp>
              </p:grpSp>
              <p:cxnSp>
                <p:nvCxnSpPr>
                  <p:cNvPr id="44" name="Straight Arrow Connector 43">
                    <a:extLst>
                      <a:ext uri="{FF2B5EF4-FFF2-40B4-BE49-F238E27FC236}">
                        <a16:creationId xmlns:a16="http://schemas.microsoft.com/office/drawing/2014/main" id="{63773615-D77A-4538-91CD-34C8DB2A57B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808355" y="683260"/>
                    <a:ext cx="109220" cy="63500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  <a:tailEnd type="triangle" w="sm" len="sm"/>
                  </a:ln>
                  <a:effectLst/>
                </p:spPr>
              </p:cxnSp>
              <p:sp>
                <p:nvSpPr>
                  <p:cNvPr id="45" name="Text Box 301">
                    <a:extLst>
                      <a:ext uri="{FF2B5EF4-FFF2-40B4-BE49-F238E27FC236}">
                        <a16:creationId xmlns:a16="http://schemas.microsoft.com/office/drawing/2014/main" id="{9FF4A288-48F6-4E86-918F-0B2982A6144E}"/>
                      </a:ext>
                    </a:extLst>
                  </p:cNvPr>
                  <p:cNvSpPr txBox="1"/>
                  <p:nvPr/>
                </p:nvSpPr>
                <p:spPr>
                  <a:xfrm>
                    <a:off x="455294" y="530225"/>
                    <a:ext cx="343069" cy="15541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/>
                    </a:ext>
                  </a:extLst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defRPr/>
                    </a:pPr>
                    <a:r>
                      <a:rPr lang="en-GB" sz="1200" kern="0">
                        <a:solidFill>
                          <a:sysClr val="windowText" lastClr="000000"/>
                        </a:solidFill>
                        <a:latin typeface="Arial Narrow"/>
                        <a:ea typeface="SimSun"/>
                      </a:rPr>
                      <a:t>Abrasion area</a:t>
                    </a:r>
                    <a:endParaRPr lang="en-US" sz="1600" kern="0">
                      <a:solidFill>
                        <a:sysClr val="windowText" lastClr="000000"/>
                      </a:solidFill>
                      <a:latin typeface="Times New Roman"/>
                      <a:ea typeface="SimSun"/>
                    </a:endParaRPr>
                  </a:p>
                </p:txBody>
              </p:sp>
              <p:sp>
                <p:nvSpPr>
                  <p:cNvPr id="46" name="Text Box 302">
                    <a:extLst>
                      <a:ext uri="{FF2B5EF4-FFF2-40B4-BE49-F238E27FC236}">
                        <a16:creationId xmlns:a16="http://schemas.microsoft.com/office/drawing/2014/main" id="{A5FDF735-DE37-4F7F-9719-6F2F1596FEB0}"/>
                      </a:ext>
                    </a:extLst>
                  </p:cNvPr>
                  <p:cNvSpPr txBox="1"/>
                  <p:nvPr/>
                </p:nvSpPr>
                <p:spPr>
                  <a:xfrm>
                    <a:off x="245475" y="258286"/>
                    <a:ext cx="457200" cy="228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/>
                    </a:ext>
                  </a:extLst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14400">
                      <a:defRPr/>
                    </a:pPr>
                    <a:r>
                      <a:rPr lang="en-GB" sz="1600" b="1" kern="0">
                        <a:solidFill>
                          <a:sysClr val="windowText" lastClr="000000"/>
                        </a:solidFill>
                        <a:latin typeface="Arial Narrow"/>
                        <a:ea typeface="SimSun"/>
                      </a:rPr>
                      <a:t>Tool</a:t>
                    </a:r>
                    <a:endParaRPr lang="en-US" sz="1600" kern="0">
                      <a:solidFill>
                        <a:sysClr val="windowText" lastClr="000000"/>
                      </a:solidFill>
                      <a:latin typeface="Times New Roman"/>
                      <a:ea typeface="SimSun"/>
                    </a:endParaRPr>
                  </a:p>
                </p:txBody>
              </p: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C4C6AF40-46A6-4040-A3A4-6787F33FA3BC}"/>
                      </a:ext>
                    </a:extLst>
                  </p:cNvPr>
                  <p:cNvCxnSpPr/>
                  <p:nvPr/>
                </p:nvCxnSpPr>
                <p:spPr>
                  <a:xfrm>
                    <a:off x="269875" y="100965"/>
                    <a:ext cx="53667" cy="97925"/>
                  </a:xfrm>
                  <a:prstGeom prst="straightConnector1">
                    <a:avLst/>
                  </a:prstGeom>
                  <a:noFill/>
                  <a:ln w="6350" cap="flat" cmpd="sng" algn="ctr">
                    <a:solidFill>
                      <a:sysClr val="windowText" lastClr="000000">
                        <a:lumMod val="75000"/>
                        <a:lumOff val="25000"/>
                      </a:sysClr>
                    </a:solidFill>
                    <a:prstDash val="solid"/>
                    <a:tailEnd type="triangle" w="sm" len="sm"/>
                  </a:ln>
                  <a:effectLst/>
                </p:spPr>
              </p:cxnSp>
              <p:sp>
                <p:nvSpPr>
                  <p:cNvPr id="48" name="Text Box 304">
                    <a:extLst>
                      <a:ext uri="{FF2B5EF4-FFF2-40B4-BE49-F238E27FC236}">
                        <a16:creationId xmlns:a16="http://schemas.microsoft.com/office/drawing/2014/main" id="{B1FB2E3B-EF24-4016-B3EF-25137C24FD28}"/>
                      </a:ext>
                    </a:extLst>
                  </p:cNvPr>
                  <p:cNvSpPr txBox="1"/>
                  <p:nvPr/>
                </p:nvSpPr>
                <p:spPr>
                  <a:xfrm>
                    <a:off x="874395" y="719455"/>
                    <a:ext cx="447741" cy="17986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/>
                    </a:ext>
                  </a:extLst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defRPr/>
                    </a:pPr>
                    <a:r>
                      <a:rPr lang="en-GB" sz="1200" kern="0">
                        <a:solidFill>
                          <a:sysClr val="windowText" lastClr="000000"/>
                        </a:solidFill>
                        <a:latin typeface="Arial Narrow"/>
                        <a:ea typeface="SimSun"/>
                      </a:rPr>
                      <a:t>Clearance face </a:t>
                    </a:r>
                    <a:endParaRPr lang="en-US" sz="1600" kern="0">
                      <a:solidFill>
                        <a:sysClr val="windowText" lastClr="000000"/>
                      </a:solidFill>
                      <a:latin typeface="Times New Roman"/>
                      <a:ea typeface="SimSun"/>
                    </a:endParaRPr>
                  </a:p>
                </p:txBody>
              </p:sp>
              <p:sp>
                <p:nvSpPr>
                  <p:cNvPr id="49" name="Text Box 305">
                    <a:extLst>
                      <a:ext uri="{FF2B5EF4-FFF2-40B4-BE49-F238E27FC236}">
                        <a16:creationId xmlns:a16="http://schemas.microsoft.com/office/drawing/2014/main" id="{0AEE3301-9BC8-466D-B754-845F23CB31A2}"/>
                      </a:ext>
                    </a:extLst>
                  </p:cNvPr>
                  <p:cNvSpPr txBox="1"/>
                  <p:nvPr/>
                </p:nvSpPr>
                <p:spPr>
                  <a:xfrm>
                    <a:off x="132096" y="-46512"/>
                    <a:ext cx="235371" cy="15144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/>
                    </a:ext>
                  </a:extLst>
                </p:spPr>
                <p:txBody>
                  <a:bodyPr rot="0" spcFirstLastPara="0" vert="horz" wrap="square" lIns="0" tIns="0" rIns="0" bIns="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400">
                      <a:lnSpc>
                        <a:spcPct val="80000"/>
                      </a:lnSpc>
                      <a:defRPr/>
                    </a:pPr>
                    <a:r>
                      <a:rPr lang="en-GB" sz="1200" kern="0">
                        <a:solidFill>
                          <a:sysClr val="windowText" lastClr="000000"/>
                        </a:solidFill>
                        <a:latin typeface="Arial Narrow"/>
                        <a:ea typeface="SimSun"/>
                      </a:rPr>
                      <a:t>Rake face </a:t>
                    </a:r>
                    <a:endParaRPr lang="en-US" sz="1600" kern="0">
                      <a:solidFill>
                        <a:sysClr val="windowText" lastClr="000000"/>
                      </a:solidFill>
                      <a:latin typeface="Times New Roman"/>
                      <a:ea typeface="SimSun"/>
                    </a:endParaRPr>
                  </a:p>
                </p:txBody>
              </p:sp>
            </p:grpSp>
            <p:sp>
              <p:nvSpPr>
                <p:cNvPr id="14" name="Text Box 306">
                  <a:extLst>
                    <a:ext uri="{FF2B5EF4-FFF2-40B4-BE49-F238E27FC236}">
                      <a16:creationId xmlns:a16="http://schemas.microsoft.com/office/drawing/2014/main" id="{7C6D8069-9918-446E-B8C0-9B19296D89D4}"/>
                    </a:ext>
                  </a:extLst>
                </p:cNvPr>
                <p:cNvSpPr txBox="1"/>
                <p:nvPr/>
              </p:nvSpPr>
              <p:spPr>
                <a:xfrm>
                  <a:off x="949325" y="970280"/>
                  <a:ext cx="433070" cy="114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/>
                  </a:ext>
                </a:extLst>
              </p:spPr>
              <p:txBody>
                <a:bodyPr rot="0" spcFirstLastPara="0" vert="horz" wrap="square" lIns="0" tIns="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400">
                    <a:lnSpc>
                      <a:spcPct val="80000"/>
                    </a:lnSpc>
                    <a:defRPr/>
                  </a:pPr>
                  <a:r>
                    <a:rPr lang="en-GB" sz="1400" kern="0">
                      <a:solidFill>
                        <a:srgbClr val="0000FF"/>
                      </a:solidFill>
                      <a:latin typeface="Arial Narrow"/>
                      <a:ea typeface="SimSun"/>
                    </a:rPr>
                    <a:t>Flank wear</a:t>
                  </a:r>
                  <a:endParaRPr lang="en-US" sz="1600" kern="0">
                    <a:solidFill>
                      <a:sysClr val="windowText" lastClr="000000"/>
                    </a:solidFill>
                    <a:latin typeface="Times New Roman"/>
                    <a:ea typeface="SimSun"/>
                  </a:endParaRP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0D71EC32-3B64-4E3B-8B0F-E2C7AA6393E5}"/>
                    </a:ext>
                  </a:extLst>
                </p:cNvPr>
                <p:cNvGrpSpPr/>
                <p:nvPr/>
              </p:nvGrpSpPr>
              <p:grpSpPr>
                <a:xfrm>
                  <a:off x="77363" y="456495"/>
                  <a:ext cx="1178030" cy="825570"/>
                  <a:chOff x="-5187" y="-87065"/>
                  <a:chExt cx="1178030" cy="825570"/>
                </a:xfrm>
              </p:grpSpPr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22392F96-DF26-4EA0-9353-2103E14CD6B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55980" y="46990"/>
                    <a:ext cx="64962" cy="224232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0000FF"/>
                    </a:solidFill>
                    <a:prstDash val="solid"/>
                    <a:headEnd type="none"/>
                    <a:tailEnd type="none" w="sm" len="sm"/>
                  </a:ln>
                  <a:effectLst/>
                </p:spPr>
              </p:cxnSp>
              <p:grpSp>
                <p:nvGrpSpPr>
                  <p:cNvPr id="17" name="Group 16">
                    <a:extLst>
                      <a:ext uri="{FF2B5EF4-FFF2-40B4-BE49-F238E27FC236}">
                        <a16:creationId xmlns:a16="http://schemas.microsoft.com/office/drawing/2014/main" id="{55FD778C-AC02-498E-AC1F-E252F8FE2E12}"/>
                      </a:ext>
                    </a:extLst>
                  </p:cNvPr>
                  <p:cNvGrpSpPr/>
                  <p:nvPr/>
                </p:nvGrpSpPr>
                <p:grpSpPr>
                  <a:xfrm>
                    <a:off x="-5187" y="-87065"/>
                    <a:ext cx="1178030" cy="825570"/>
                    <a:chOff x="-5189" y="-87065"/>
                    <a:chExt cx="1178593" cy="825570"/>
                  </a:xfrm>
                </p:grpSpPr>
                <p:cxnSp>
                  <p:nvCxnSpPr>
                    <p:cNvPr id="18" name="Curved Connector 16">
                      <a:extLst>
                        <a:ext uri="{FF2B5EF4-FFF2-40B4-BE49-F238E27FC236}">
                          <a16:creationId xmlns:a16="http://schemas.microsoft.com/office/drawing/2014/main" id="{22BC3874-63BF-4A9A-97C5-377B89627D6C}"/>
                        </a:ext>
                      </a:extLst>
                    </p:cNvPr>
                    <p:cNvCxnSpPr/>
                    <p:nvPr/>
                  </p:nvCxnSpPr>
                  <p:spPr>
                    <a:xfrm rot="16200000" flipH="1">
                      <a:off x="933133" y="291147"/>
                      <a:ext cx="148936" cy="108797"/>
                    </a:xfrm>
                    <a:prstGeom prst="curvedConnector3">
                      <a:avLst>
                        <a:gd name="adj1" fmla="val 50000"/>
                      </a:avLst>
                    </a:prstGeom>
                    <a:noFill/>
                    <a:ln w="6350" cap="flat" cmpd="sng" algn="ctr">
                      <a:solidFill>
                        <a:srgbClr val="0000FF"/>
                      </a:solidFill>
                      <a:prstDash val="solid"/>
                      <a:tailEnd type="triangle" w="sm" len="sm"/>
                    </a:ln>
                    <a:effectLst/>
                  </p:spPr>
                </p:cxnSp>
                <p:cxnSp>
                  <p:nvCxnSpPr>
                    <p:cNvPr id="19" name="Straight Connector 18">
                      <a:extLst>
                        <a:ext uri="{FF2B5EF4-FFF2-40B4-BE49-F238E27FC236}">
                          <a16:creationId xmlns:a16="http://schemas.microsoft.com/office/drawing/2014/main" id="{85377F47-C4C2-4C59-A9D2-D45EE72D5D99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852805" y="266065"/>
                      <a:ext cx="151130" cy="12065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rgbClr val="0000FF"/>
                      </a:solidFill>
                      <a:prstDash val="solid"/>
                      <a:headEnd type="none"/>
                      <a:tailEnd type="none" w="sm" len="sm"/>
                    </a:ln>
                    <a:effectLst/>
                  </p:spPr>
                </p:cxn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6DFD0332-64D7-469D-B9D1-CBDF13729C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5189" y="-87065"/>
                      <a:ext cx="1178593" cy="825570"/>
                      <a:chOff x="-5189" y="-87065"/>
                      <a:chExt cx="1178593" cy="825570"/>
                    </a:xfrm>
                  </p:grpSpPr>
                  <p:sp>
                    <p:nvSpPr>
                      <p:cNvPr id="21" name="Text Box 313">
                        <a:extLst>
                          <a:ext uri="{FF2B5EF4-FFF2-40B4-BE49-F238E27FC236}">
                            <a16:creationId xmlns:a16="http://schemas.microsoft.com/office/drawing/2014/main" id="{881351F2-DF9F-47EF-AF9F-FBE8B664E4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5189" y="384912"/>
                        <a:ext cx="80010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/>
                        </a:ext>
                      </a:extLst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914400">
                          <a:defRPr/>
                        </a:pPr>
                        <a:r>
                          <a:rPr lang="en-GB" sz="1600" b="1" kern="0">
                            <a:solidFill>
                              <a:sysClr val="windowText" lastClr="000000"/>
                            </a:solidFill>
                            <a:latin typeface="Arial Narrow"/>
                            <a:ea typeface="SimSun"/>
                          </a:rPr>
                          <a:t>Work piece</a:t>
                        </a:r>
                        <a:endParaRPr lang="en-US" sz="1600" kern="0">
                          <a:solidFill>
                            <a:sysClr val="windowText" lastClr="000000"/>
                          </a:solidFill>
                          <a:latin typeface="Times New Roman"/>
                          <a:ea typeface="SimSun"/>
                        </a:endParaRPr>
                      </a:p>
                    </p:txBody>
                  </p:sp>
                  <p:grpSp>
                    <p:nvGrpSpPr>
                      <p:cNvPr id="22" name="Group 21">
                        <a:extLst>
                          <a:ext uri="{FF2B5EF4-FFF2-40B4-BE49-F238E27FC236}">
                            <a16:creationId xmlns:a16="http://schemas.microsoft.com/office/drawing/2014/main" id="{8559551B-128C-467D-849E-175D0F10E38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5815" y="26670"/>
                        <a:ext cx="242570" cy="302260"/>
                        <a:chOff x="0" y="0"/>
                        <a:chExt cx="242570" cy="302260"/>
                      </a:xfrm>
                    </p:grpSpPr>
                    <p:cxnSp>
                      <p:nvCxnSpPr>
                        <p:cNvPr id="30" name="Straight Connector 29">
                          <a:extLst>
                            <a:ext uri="{FF2B5EF4-FFF2-40B4-BE49-F238E27FC236}">
                              <a16:creationId xmlns:a16="http://schemas.microsoft.com/office/drawing/2014/main" id="{4B27EAF0-95AF-40C0-9784-6B96DB5808F8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17100000" flipH="1">
                          <a:off x="40005" y="262255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31" name="Straight Connector 30">
                          <a:extLst>
                            <a:ext uri="{FF2B5EF4-FFF2-40B4-BE49-F238E27FC236}">
                              <a16:creationId xmlns:a16="http://schemas.microsoft.com/office/drawing/2014/main" id="{27684043-F4ED-41A7-BAB4-AE3E92C66CAD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17100000" flipH="1">
                          <a:off x="71755" y="259715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32" name="Straight Connector 31">
                          <a:extLst>
                            <a:ext uri="{FF2B5EF4-FFF2-40B4-BE49-F238E27FC236}">
                              <a16:creationId xmlns:a16="http://schemas.microsoft.com/office/drawing/2014/main" id="{527C7B89-C55B-4AC3-8A83-13043006C95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17100000" flipH="1">
                          <a:off x="104775" y="259715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33" name="Straight Connector 32">
                          <a:extLst>
                            <a:ext uri="{FF2B5EF4-FFF2-40B4-BE49-F238E27FC236}">
                              <a16:creationId xmlns:a16="http://schemas.microsoft.com/office/drawing/2014/main" id="{337F3F58-442C-4B9A-8C44-687ED06CB98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17100000" flipH="1">
                          <a:off x="137795" y="259715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34" name="Straight Connector 33">
                          <a:extLst>
                            <a:ext uri="{FF2B5EF4-FFF2-40B4-BE49-F238E27FC236}">
                              <a16:creationId xmlns:a16="http://schemas.microsoft.com/office/drawing/2014/main" id="{679D7A9A-D21B-4845-B379-8D6DBDC487F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17100000" flipH="1">
                          <a:off x="172720" y="259715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35" name="Straight Connector 34">
                          <a:extLst>
                            <a:ext uri="{FF2B5EF4-FFF2-40B4-BE49-F238E27FC236}">
                              <a16:creationId xmlns:a16="http://schemas.microsoft.com/office/drawing/2014/main" id="{6A544D1E-A48F-4123-AA11-D495CB17398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17100000" flipH="1">
                          <a:off x="202565" y="258445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36" name="Straight Connector 35">
                          <a:extLst>
                            <a:ext uri="{FF2B5EF4-FFF2-40B4-BE49-F238E27FC236}">
                              <a16:creationId xmlns:a16="http://schemas.microsoft.com/office/drawing/2014/main" id="{710C9056-25DC-435C-B199-DD9E72B2D4F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6300000" flipH="1">
                          <a:off x="34925" y="83820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37" name="Straight Connector 36">
                          <a:extLst>
                            <a:ext uri="{FF2B5EF4-FFF2-40B4-BE49-F238E27FC236}">
                              <a16:creationId xmlns:a16="http://schemas.microsoft.com/office/drawing/2014/main" id="{AFA20611-5D53-4BC8-90F5-65877986DFA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6300000" flipH="1">
                          <a:off x="22860" y="112395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38" name="Straight Connector 37">
                          <a:extLst>
                            <a:ext uri="{FF2B5EF4-FFF2-40B4-BE49-F238E27FC236}">
                              <a16:creationId xmlns:a16="http://schemas.microsoft.com/office/drawing/2014/main" id="{B8F205CC-7841-4DD6-8125-BDF892AE3731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6300000" flipH="1">
                          <a:off x="5715" y="177800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39" name="Straight Connector 38">
                          <a:extLst>
                            <a:ext uri="{FF2B5EF4-FFF2-40B4-BE49-F238E27FC236}">
                              <a16:creationId xmlns:a16="http://schemas.microsoft.com/office/drawing/2014/main" id="{39FF00C4-D8ED-47A6-A18D-73D3CAF61970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6300000" flipH="1">
                          <a:off x="13335" y="145415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40" name="Straight Connector 39">
                          <a:extLst>
                            <a:ext uri="{FF2B5EF4-FFF2-40B4-BE49-F238E27FC236}">
                              <a16:creationId xmlns:a16="http://schemas.microsoft.com/office/drawing/2014/main" id="{BEAFD9EF-BA93-4E2F-B7A5-5F4E95C42EA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6300000" flipH="1">
                          <a:off x="62865" y="-5715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41" name="Straight Connector 40">
                          <a:extLst>
                            <a:ext uri="{FF2B5EF4-FFF2-40B4-BE49-F238E27FC236}">
                              <a16:creationId xmlns:a16="http://schemas.microsoft.com/office/drawing/2014/main" id="{2AFEE1A6-D36C-425C-9D7A-A936F3088BD5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6300000" flipH="1">
                          <a:off x="53340" y="26670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  <p:cxnSp>
                      <p:nvCxnSpPr>
                        <p:cNvPr id="42" name="Straight Connector 41">
                          <a:extLst>
                            <a:ext uri="{FF2B5EF4-FFF2-40B4-BE49-F238E27FC236}">
                              <a16:creationId xmlns:a16="http://schemas.microsoft.com/office/drawing/2014/main" id="{CBADE3EB-513C-469F-8B19-AD03358A2EF9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rot="6300000" flipH="1">
                          <a:off x="44450" y="54610"/>
                          <a:ext cx="34290" cy="45720"/>
                        </a:xfrm>
                        <a:prstGeom prst="line">
                          <a:avLst/>
                        </a:prstGeom>
                        <a:noFill/>
                        <a:ln w="6350" cap="flat" cmpd="sng" algn="ctr">
                          <a:solidFill>
                            <a:sysClr val="windowText" lastClr="000000">
                              <a:lumMod val="75000"/>
                              <a:lumOff val="25000"/>
                            </a:sysClr>
                          </a:solidFill>
                          <a:prstDash val="solid"/>
                          <a:headEnd type="none"/>
                          <a:tailEnd type="none" w="sm" len="sm"/>
                        </a:ln>
                        <a:effectLst/>
                      </p:spPr>
                    </p:cxnSp>
                  </p:grpSp>
                  <p:sp>
                    <p:nvSpPr>
                      <p:cNvPr id="23" name="Text Box 108">
                        <a:extLst>
                          <a:ext uri="{FF2B5EF4-FFF2-40B4-BE49-F238E27FC236}">
                            <a16:creationId xmlns:a16="http://schemas.microsoft.com/office/drawing/2014/main" id="{14BCC22F-AF10-493D-9C2D-7BF12F7686E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3335" y="271145"/>
                        <a:ext cx="320090" cy="110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/>
                        </a:ext>
                      </a:extLst>
                    </p:spPr>
                    <p:txBody>
                      <a:bodyPr rot="0" spcFirstLastPara="0" vert="horz" wrap="square" lIns="0" tIns="0" rIns="0" bIns="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/>
                        </a:pPr>
                        <a:r>
                          <a:rPr lang="en-GB" sz="1200" kern="0" dirty="0">
                            <a:solidFill>
                              <a:sysClr val="windowText" lastClr="000000"/>
                            </a:solidFill>
                            <a:latin typeface="Arial Narrow"/>
                            <a:ea typeface="SimSun"/>
                          </a:rPr>
                          <a:t>Friction</a:t>
                        </a:r>
                        <a:endParaRPr lang="en-US" sz="1600" kern="0" dirty="0">
                          <a:solidFill>
                            <a:sysClr val="windowText" lastClr="000000"/>
                          </a:solidFill>
                          <a:latin typeface="Times New Roman"/>
                          <a:ea typeface="SimSun"/>
                        </a:endParaRPr>
                      </a:p>
                    </p:txBody>
                  </p:sp>
                  <p:cxnSp>
                    <p:nvCxnSpPr>
                      <p:cNvPr id="24" name="Straight Arrow Connector 23">
                        <a:extLst>
                          <a:ext uri="{FF2B5EF4-FFF2-40B4-BE49-F238E27FC236}">
                            <a16:creationId xmlns:a16="http://schemas.microsoft.com/office/drawing/2014/main" id="{1D053625-598C-40EB-A96F-6B968C8497D2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23900" y="237490"/>
                        <a:ext cx="100330" cy="62230"/>
                      </a:xfrm>
                      <a:prstGeom prst="straightConnector1">
                        <a:avLst/>
                      </a:prstGeom>
                      <a:noFill/>
                      <a:ln w="6350" cap="flat" cmpd="sng" algn="ctr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prstDash val="solid"/>
                        <a:tailEnd type="triangle" w="sm" len="sm"/>
                      </a:ln>
                      <a:effectLst/>
                    </p:spPr>
                  </p:cxnSp>
                  <p:cxnSp>
                    <p:nvCxnSpPr>
                      <p:cNvPr id="25" name="Straight Arrow Connector 24">
                        <a:extLst>
                          <a:ext uri="{FF2B5EF4-FFF2-40B4-BE49-F238E27FC236}">
                            <a16:creationId xmlns:a16="http://schemas.microsoft.com/office/drawing/2014/main" id="{467E2E97-A83D-478F-A197-2FCD066897D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26440" y="311785"/>
                        <a:ext cx="125826" cy="15336"/>
                      </a:xfrm>
                      <a:prstGeom prst="straightConnector1">
                        <a:avLst/>
                      </a:prstGeom>
                      <a:noFill/>
                      <a:ln w="6350" cap="flat" cmpd="sng" algn="ctr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prstDash val="solid"/>
                        <a:tailEnd type="triangle" w="sm" len="sm"/>
                      </a:ln>
                      <a:effectLst/>
                    </p:spPr>
                  </p:cxnSp>
                  <p:cxnSp>
                    <p:nvCxnSpPr>
                      <p:cNvPr id="26" name="Curved Connector 24">
                        <a:extLst>
                          <a:ext uri="{FF2B5EF4-FFF2-40B4-BE49-F238E27FC236}">
                            <a16:creationId xmlns:a16="http://schemas.microsoft.com/office/drawing/2014/main" id="{BEE4A5BB-78BB-4E21-8465-46E4F2B0E741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>
                        <a:off x="664845" y="44450"/>
                        <a:ext cx="214707" cy="104756"/>
                      </a:xfrm>
                      <a:prstGeom prst="curvedConnector3">
                        <a:avLst>
                          <a:gd name="adj1" fmla="val 50000"/>
                        </a:avLst>
                      </a:prstGeom>
                      <a:noFill/>
                      <a:ln w="6350" cap="flat" cmpd="sng" algn="ctr">
                        <a:solidFill>
                          <a:srgbClr val="0000FF"/>
                        </a:solidFill>
                        <a:prstDash val="solid"/>
                        <a:tailEnd type="triangle" w="sm" len="sm"/>
                      </a:ln>
                      <a:effectLst/>
                    </p:spPr>
                  </p:cxnSp>
                  <p:sp>
                    <p:nvSpPr>
                      <p:cNvPr id="27" name="Text Box 112">
                        <a:extLst>
                          <a:ext uri="{FF2B5EF4-FFF2-40B4-BE49-F238E27FC236}">
                            <a16:creationId xmlns:a16="http://schemas.microsoft.com/office/drawing/2014/main" id="{F27BF225-5BD6-4D24-9ED8-D520C610B6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77750" y="-87065"/>
                        <a:ext cx="421005" cy="11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/>
                        </a:ext>
                      </a:extLst>
                    </p:spPr>
                    <p:txBody>
                      <a:bodyPr rot="0" spcFirstLastPara="0" vert="horz" wrap="square" lIns="0" tIns="0" rIns="0" bIns="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/>
                        </a:pPr>
                        <a:r>
                          <a:rPr lang="en-GB" sz="1400" kern="0" dirty="0">
                            <a:solidFill>
                              <a:srgbClr val="0000FF"/>
                            </a:solidFill>
                            <a:latin typeface="Arial Narrow"/>
                            <a:ea typeface="SimSun"/>
                          </a:rPr>
                          <a:t>Crater</a:t>
                        </a:r>
                        <a:r>
                          <a:rPr lang="en-GB" sz="1100" kern="0" dirty="0">
                            <a:solidFill>
                              <a:srgbClr val="0000FF"/>
                            </a:solidFill>
                            <a:latin typeface="Arial Narrow"/>
                            <a:ea typeface="SimSun"/>
                          </a:rPr>
                          <a:t> </a:t>
                        </a:r>
                        <a:r>
                          <a:rPr lang="en-GB" sz="1400" kern="0" dirty="0">
                            <a:solidFill>
                              <a:srgbClr val="0000FF"/>
                            </a:solidFill>
                            <a:latin typeface="Arial Narrow"/>
                            <a:ea typeface="SimSun"/>
                          </a:rPr>
                          <a:t>wear</a:t>
                        </a:r>
                        <a:endParaRPr lang="en-US" sz="1600" kern="0" dirty="0">
                          <a:solidFill>
                            <a:sysClr val="windowText" lastClr="000000"/>
                          </a:solidFill>
                          <a:latin typeface="Times New Roman"/>
                          <a:ea typeface="SimSun"/>
                        </a:endParaRPr>
                      </a:p>
                    </p:txBody>
                  </p:sp>
                  <p:sp>
                    <p:nvSpPr>
                      <p:cNvPr id="28" name="Text Box 113">
                        <a:extLst>
                          <a:ext uri="{FF2B5EF4-FFF2-40B4-BE49-F238E27FC236}">
                            <a16:creationId xmlns:a16="http://schemas.microsoft.com/office/drawing/2014/main" id="{F2BB91E6-89B1-4477-A98C-17DBE38A85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7050" y="624205"/>
                        <a:ext cx="571500" cy="11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C572A759-6A51-4108-AA02-DFA0A04FC94B}">
                          <ma14:wrappingTextBoxFlag xmlns:ma14="http://schemas.microsoft.com/office/mac/drawingml/2011/main" xmlns=""/>
                        </a:ext>
                      </a:extLst>
                    </p:spPr>
                    <p:txBody>
                      <a:bodyPr rot="0" spcFirstLastPara="0" vert="horz" wrap="square" lIns="0" tIns="0" rIns="0" bIns="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14400">
                          <a:lnSpc>
                            <a:spcPct val="80000"/>
                          </a:lnSpc>
                          <a:defRPr/>
                        </a:pPr>
                        <a:r>
                          <a:rPr lang="en-GB" sz="1200" kern="0">
                            <a:solidFill>
                              <a:sysClr val="windowText" lastClr="000000"/>
                            </a:solidFill>
                            <a:latin typeface="Arial Narrow"/>
                            <a:ea typeface="SimSun"/>
                          </a:rPr>
                          <a:t>Cutting direction</a:t>
                        </a:r>
                        <a:endParaRPr lang="en-US" sz="1600" kern="0">
                          <a:solidFill>
                            <a:sysClr val="windowText" lastClr="000000"/>
                          </a:solidFill>
                          <a:latin typeface="Times New Roman"/>
                          <a:ea typeface="SimSun"/>
                        </a:endParaRPr>
                      </a:p>
                    </p:txBody>
                  </p:sp>
                  <p:cxnSp>
                    <p:nvCxnSpPr>
                      <p:cNvPr id="29" name="Curved Connector 27">
                        <a:extLst>
                          <a:ext uri="{FF2B5EF4-FFF2-40B4-BE49-F238E27FC236}">
                            <a16:creationId xmlns:a16="http://schemas.microsoft.com/office/drawing/2014/main" id="{0EA64076-9226-4E97-A605-2366742D63FC}"/>
                          </a:ext>
                        </a:extLst>
                      </p:cNvPr>
                      <p:cNvCxnSpPr/>
                      <p:nvPr/>
                    </p:nvCxnSpPr>
                    <p:spPr>
                      <a:xfrm rot="10800000" flipV="1">
                        <a:off x="970205" y="115280"/>
                        <a:ext cx="203199" cy="46567"/>
                      </a:xfrm>
                      <a:prstGeom prst="curvedConnector3">
                        <a:avLst>
                          <a:gd name="adj1" fmla="val 50000"/>
                        </a:avLst>
                      </a:prstGeom>
                      <a:noFill/>
                      <a:ln w="6350" cap="flat" cmpd="sng" algn="ctr">
                        <a:solidFill>
                          <a:sysClr val="windowText" lastClr="000000">
                            <a:lumMod val="75000"/>
                            <a:lumOff val="25000"/>
                          </a:sysClr>
                        </a:solidFill>
                        <a:prstDash val="solid"/>
                        <a:tailEnd type="triangle" w="sm" len="sm"/>
                      </a:ln>
                      <a:effectLst/>
                    </p:spPr>
                  </p:cxnSp>
                </p:grpSp>
              </p:grpSp>
            </p:grpSp>
          </p:grpSp>
        </p:grpSp>
        <p:sp>
          <p:nvSpPr>
            <p:cNvPr id="8" name="Text Box 115">
              <a:extLst>
                <a:ext uri="{FF2B5EF4-FFF2-40B4-BE49-F238E27FC236}">
                  <a16:creationId xmlns:a16="http://schemas.microsoft.com/office/drawing/2014/main" id="{946C79B0-74A5-42A1-A872-4DABCD4E6C24}"/>
                </a:ext>
              </a:extLst>
            </p:cNvPr>
            <p:cNvSpPr txBox="1"/>
            <p:nvPr/>
          </p:nvSpPr>
          <p:spPr>
            <a:xfrm rot="2028058">
              <a:off x="727710" y="107315"/>
              <a:ext cx="4572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=""/>
              </a:ext>
            </a:extLst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>
                <a:defRPr/>
              </a:pPr>
              <a:r>
                <a:rPr lang="en-GB" sz="1600" b="1" kern="0">
                  <a:solidFill>
                    <a:sysClr val="windowText" lastClr="000000"/>
                  </a:solidFill>
                  <a:latin typeface="Arial Narrow"/>
                  <a:ea typeface="SimSun"/>
                </a:rPr>
                <a:t>Chip</a:t>
              </a:r>
              <a:endParaRPr lang="en-US" sz="1600" kern="0">
                <a:solidFill>
                  <a:sysClr val="windowText" lastClr="000000"/>
                </a:solidFill>
                <a:latin typeface="Times New Roman"/>
                <a:ea typeface="SimSun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A53160F9-ECF4-4F4B-A251-03BAE1649EFC}"/>
              </a:ext>
            </a:extLst>
          </p:cNvPr>
          <p:cNvSpPr/>
          <p:nvPr/>
        </p:nvSpPr>
        <p:spPr>
          <a:xfrm>
            <a:off x="1842911" y="1325062"/>
            <a:ext cx="5268135" cy="247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914400" fontAlgn="base">
              <a:spcBef>
                <a:spcPct val="20000"/>
              </a:spcBef>
              <a:spcAft>
                <a:spcPts val="3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Common</a:t>
            </a:r>
            <a:r>
              <a:rPr lang="zh-CN" altLang="en-US" sz="22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tool</a:t>
            </a:r>
            <a:r>
              <a:rPr lang="zh-CN" altLang="en-US" sz="22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wear</a:t>
            </a:r>
            <a:r>
              <a:rPr lang="zh-CN" altLang="en-US" sz="22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types</a:t>
            </a:r>
            <a:endParaRPr lang="en-US" sz="2200" dirty="0">
              <a:solidFill>
                <a:srgbClr val="0000CC"/>
              </a:solidFill>
              <a:latin typeface="Times New Roman"/>
              <a:ea typeface="宋体" panose="02010600030101010101" pitchFamily="2" charset="-122"/>
            </a:endParaRPr>
          </a:p>
          <a:p>
            <a:pPr marL="685800" lvl="1" indent="-285750" defTabSz="914400" fontAlgn="base">
              <a:spcBef>
                <a:spcPct val="20000"/>
              </a:spcBef>
              <a:spcAft>
                <a:spcPts val="3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zh-CN" sz="1900" u="sng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Flank</a:t>
            </a:r>
            <a:r>
              <a:rPr lang="zh-CN" altLang="en-US" sz="1900" u="sng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u="sng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wear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: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caused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by</a:t>
            </a:r>
            <a:r>
              <a:rPr lang="zh-CN" altLang="en-US" sz="1900" i="1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i="1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friction</a:t>
            </a:r>
            <a:r>
              <a:rPr lang="zh-CN" altLang="en-US" sz="1900" i="1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between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tool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clearance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surface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and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workpiece</a:t>
            </a:r>
            <a:endParaRPr lang="en-US" sz="1900" dirty="0">
              <a:solidFill>
                <a:srgbClr val="000000"/>
              </a:solidFill>
              <a:latin typeface="Times New Roman"/>
              <a:ea typeface="宋体" panose="02010600030101010101" pitchFamily="2" charset="-122"/>
            </a:endParaRPr>
          </a:p>
          <a:p>
            <a:pPr marL="685800" lvl="1" indent="-285750" defTabSz="914400" fontAlgn="base">
              <a:spcBef>
                <a:spcPct val="20000"/>
              </a:spcBef>
              <a:spcAft>
                <a:spcPts val="3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900" u="sng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Crater</a:t>
            </a:r>
            <a:r>
              <a:rPr lang="zh-CN" altLang="en-US" sz="1900" u="sng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u="sng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wear</a:t>
            </a:r>
            <a:r>
              <a:rPr 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: caused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by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friction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between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rake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face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and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chip</a:t>
            </a:r>
            <a:endParaRPr lang="en-US" sz="1900" dirty="0">
              <a:solidFill>
                <a:srgbClr val="000000"/>
              </a:solidFill>
              <a:latin typeface="Times New Roman"/>
              <a:ea typeface="宋体" panose="02010600030101010101" pitchFamily="2" charset="-122"/>
            </a:endParaRPr>
          </a:p>
          <a:p>
            <a:pPr marL="685800" lvl="1" indent="-285750" defTabSz="914400" fontAlgn="base">
              <a:spcBef>
                <a:spcPct val="20000"/>
              </a:spcBef>
              <a:spcAft>
                <a:spcPts val="3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Tool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wear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leads to poor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surface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finish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and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increase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in power</a:t>
            </a:r>
            <a:r>
              <a:rPr lang="zh-CN" altLang="en-US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consumption</a:t>
            </a:r>
            <a:endParaRPr lang="en-US" sz="1900" dirty="0">
              <a:solidFill>
                <a:srgbClr val="000000"/>
              </a:solidFill>
              <a:latin typeface="Times New Roman"/>
              <a:ea typeface="宋体" panose="02010600030101010101" pitchFamily="2" charset="-122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0EBBF0-5D86-4277-B093-6703BF6A22F5}"/>
              </a:ext>
            </a:extLst>
          </p:cNvPr>
          <p:cNvSpPr/>
          <p:nvPr/>
        </p:nvSpPr>
        <p:spPr>
          <a:xfrm>
            <a:off x="1842911" y="3932263"/>
            <a:ext cx="5161139" cy="1965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ts val="3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Effect of machine settings on tool wear</a:t>
            </a:r>
          </a:p>
          <a:p>
            <a:pPr marL="685800" lvl="1" indent="-285750" defTabSz="914400" fontAlgn="base">
              <a:spcBef>
                <a:spcPct val="20000"/>
              </a:spcBef>
              <a:spcAft>
                <a:spcPts val="3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zh-CN" sz="1900" dirty="0">
                <a:solidFill>
                  <a:srgbClr val="333333"/>
                </a:solidFill>
                <a:latin typeface="Times New Roman"/>
                <a:ea typeface="宋体" panose="02010600030101010101" pitchFamily="2" charset="-122"/>
              </a:rPr>
              <a:t>Increased </a:t>
            </a:r>
            <a:r>
              <a:rPr lang="en-US" altLang="zh-CN" sz="1900" u="sng" dirty="0">
                <a:solidFill>
                  <a:srgbClr val="333333"/>
                </a:solidFill>
                <a:latin typeface="Times New Roman"/>
                <a:ea typeface="宋体" panose="02010600030101010101" pitchFamily="2" charset="-122"/>
              </a:rPr>
              <a:t>cutting speed</a:t>
            </a:r>
            <a:r>
              <a:rPr lang="en-US" altLang="zh-CN" sz="1900" dirty="0">
                <a:solidFill>
                  <a:srgbClr val="333333"/>
                </a:solidFill>
                <a:latin typeface="Times New Roman"/>
                <a:ea typeface="宋体" panose="02010600030101010101" pitchFamily="2" charset="-122"/>
              </a:rPr>
              <a:t>: increase in cutting </a:t>
            </a:r>
            <a:r>
              <a:rPr lang="en-US" altLang="zh-CN" sz="1900" dirty="0">
                <a:solidFill>
                  <a:srgbClr val="C00000"/>
                </a:solidFill>
                <a:latin typeface="Times New Roman"/>
                <a:ea typeface="宋体" panose="02010600030101010101" pitchFamily="2" charset="-122"/>
              </a:rPr>
              <a:t>temperature</a:t>
            </a:r>
            <a:r>
              <a:rPr lang="en-US" altLang="zh-CN" sz="1900" dirty="0">
                <a:solidFill>
                  <a:srgbClr val="333333"/>
                </a:solidFill>
                <a:latin typeface="Times New Roman"/>
                <a:ea typeface="宋体" panose="02010600030101010101" pitchFamily="2" charset="-122"/>
              </a:rPr>
              <a:t>, shortened tool </a:t>
            </a:r>
            <a:r>
              <a:rPr lang="en-US" altLang="zh-CN" sz="1900" dirty="0">
                <a:solidFill>
                  <a:srgbClr val="C00000"/>
                </a:solidFill>
                <a:latin typeface="Times New Roman"/>
                <a:ea typeface="宋体" panose="02010600030101010101" pitchFamily="2" charset="-122"/>
              </a:rPr>
              <a:t>life</a:t>
            </a:r>
          </a:p>
          <a:p>
            <a:pPr marL="68580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ts val="3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zh-CN" sz="1900" dirty="0">
                <a:solidFill>
                  <a:srgbClr val="333333"/>
                </a:solidFill>
                <a:latin typeface="Times New Roman"/>
                <a:ea typeface="宋体" panose="02010600030101010101" pitchFamily="2" charset="-122"/>
              </a:rPr>
              <a:t>Increased </a:t>
            </a:r>
            <a:r>
              <a:rPr lang="en-US" altLang="zh-CN" sz="1900" u="sng" dirty="0">
                <a:solidFill>
                  <a:srgbClr val="333333"/>
                </a:solidFill>
                <a:latin typeface="Times New Roman"/>
                <a:ea typeface="宋体" panose="02010600030101010101" pitchFamily="2" charset="-122"/>
              </a:rPr>
              <a:t>feed rate </a:t>
            </a:r>
            <a:r>
              <a:rPr lang="en-US" altLang="zh-CN" sz="1900" dirty="0">
                <a:solidFill>
                  <a:srgbClr val="333333"/>
                </a:solidFill>
                <a:latin typeface="Times New Roman"/>
                <a:ea typeface="宋体" panose="02010600030101010101" pitchFamily="2" charset="-122"/>
              </a:rPr>
              <a:t>&amp; </a:t>
            </a:r>
            <a:r>
              <a:rPr lang="en-US" altLang="zh-CN" sz="1900" u="sng" dirty="0">
                <a:solidFill>
                  <a:srgbClr val="333333"/>
                </a:solidFill>
                <a:latin typeface="Times New Roman"/>
                <a:ea typeface="宋体" panose="02010600030101010101" pitchFamily="2" charset="-122"/>
              </a:rPr>
              <a:t>depth of cut</a:t>
            </a:r>
            <a:r>
              <a:rPr lang="en-US" altLang="zh-CN" sz="1900" dirty="0">
                <a:solidFill>
                  <a:srgbClr val="333333"/>
                </a:solidFill>
                <a:latin typeface="Times New Roman"/>
                <a:ea typeface="宋体" panose="02010600030101010101" pitchFamily="2" charset="-122"/>
              </a:rPr>
              <a:t>: </a:t>
            </a:r>
            <a:r>
              <a:rPr lang="en-US" altLang="zh-CN" sz="1900" dirty="0">
                <a:solidFill>
                  <a:srgbClr val="0000CC"/>
                </a:solidFill>
                <a:latin typeface="Times New Roman"/>
                <a:ea typeface="宋体" panose="02010600030101010101" pitchFamily="2" charset="-122"/>
              </a:rPr>
              <a:t>quadratic </a:t>
            </a:r>
            <a:r>
              <a:rPr lang="en-US" altLang="zh-CN" sz="1900" dirty="0">
                <a:solidFill>
                  <a:srgbClr val="000000"/>
                </a:solidFill>
                <a:latin typeface="Times New Roman"/>
                <a:ea typeface="宋体" panose="02010600030101010101" pitchFamily="2" charset="-122"/>
              </a:rPr>
              <a:t>relationship between tool wear and feed rate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8CE7C35-308B-46D2-8E26-8FFF52B8990A}"/>
              </a:ext>
            </a:extLst>
          </p:cNvPr>
          <p:cNvSpPr/>
          <p:nvPr/>
        </p:nvSpPr>
        <p:spPr>
          <a:xfrm>
            <a:off x="8058343" y="6390501"/>
            <a:ext cx="2275673" cy="27699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231775" indent="-231775" algn="ctr" defTabSz="914400">
              <a:spcBef>
                <a:spcPct val="0"/>
              </a:spcBef>
            </a:pPr>
            <a:r>
              <a:rPr lang="en-US" sz="1200" dirty="0" err="1">
                <a:solidFill>
                  <a:srgbClr val="000000"/>
                </a:solidFill>
                <a:latin typeface="Arial Narrow" pitchFamily="34" charset="0"/>
              </a:rPr>
              <a:t>Astakhov</a:t>
            </a:r>
            <a:r>
              <a:rPr lang="en-US" sz="1200" dirty="0">
                <a:solidFill>
                  <a:srgbClr val="000000"/>
                </a:solidFill>
                <a:latin typeface="Arial Narrow" pitchFamily="34" charset="0"/>
              </a:rPr>
              <a:t>, J. Adv. Manuf. Tech., 2007</a:t>
            </a:r>
          </a:p>
        </p:txBody>
      </p:sp>
    </p:spTree>
    <p:extLst>
      <p:ext uri="{BB962C8B-B14F-4D97-AF65-F5344CB8AC3E}">
        <p14:creationId xmlns:p14="http://schemas.microsoft.com/office/powerpoint/2010/main" val="265453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D119-2BEA-4B5A-BF2F-DFBD7565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Wear Propagation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07F13-20B7-402F-B724-22BB1524E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E7B023-BC7B-4279-84D7-7616374DE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937019"/>
              </p:ext>
            </p:extLst>
          </p:nvPr>
        </p:nvGraphicFramePr>
        <p:xfrm>
          <a:off x="1960716" y="1171027"/>
          <a:ext cx="8684040" cy="2235562"/>
        </p:xfrm>
        <a:graphic>
          <a:graphicData uri="http://schemas.openxmlformats.org/drawingml/2006/table">
            <a:tbl>
              <a:tblPr firstRow="1" bandRow="1"/>
              <a:tblGrid>
                <a:gridCol w="41711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2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3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Tool life model</a:t>
                      </a:r>
                    </a:p>
                  </a:txBody>
                  <a:tcPr mar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B6C4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Tool wear rate model</a:t>
                      </a:r>
                    </a:p>
                  </a:txBody>
                  <a:tcPr mar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B6C4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5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700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Taylor’s tool life equation: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VL</a:t>
                      </a:r>
                      <a:r>
                        <a:rPr lang="en-US" sz="1600" i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=C</a:t>
                      </a:r>
                      <a:r>
                        <a:rPr lang="en-US" sz="16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(</a:t>
                      </a:r>
                      <a:r>
                        <a:rPr lang="en-US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</a:t>
                      </a:r>
                      <a:r>
                        <a:rPr lang="en-US" altLang="zh-C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CN" alt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life,</a:t>
                      </a:r>
                      <a:r>
                        <a:rPr lang="zh-CN" alt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altLang="zh-C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CN" alt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cutting</a:t>
                      </a:r>
                      <a:r>
                        <a:rPr lang="zh-CN" alt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  <a:r>
                        <a:rPr lang="zh-CN" alt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n,C</a:t>
                      </a:r>
                      <a:r>
                        <a:rPr lang="en-US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=const.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   </a:t>
                      </a:r>
                    </a:p>
                  </a:txBody>
                  <a:tcPr mar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700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Paris</a:t>
                      </a:r>
                      <a:r>
                        <a:rPr lang="zh-CN" altLang="en-US" sz="1700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altLang="zh-CN" sz="1700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law</a:t>
                      </a:r>
                      <a:r>
                        <a:rPr lang="en-US" sz="1700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: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dx/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1600" i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Δ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US" sz="1600" i="1" baseline="30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wear width;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zh-CN" alt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zh-CN" alt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const.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700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Taylor’s extended equation: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 = C</a:t>
                      </a:r>
                      <a:r>
                        <a:rPr lang="en-US" sz="16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/(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i="1" baseline="30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sz="1600" i="1" baseline="30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sz="1600" i="1" baseline="30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rate,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depth,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p,q,r,C</a:t>
                      </a:r>
                      <a:r>
                        <a:rPr lang="en-US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=const.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B6C4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700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Takeyama &amp; Murata’s wear model: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dx/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G(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V,f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)+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Dexp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(-E/RT)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energy,</a:t>
                      </a:r>
                      <a:r>
                        <a: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altLang="zh-C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G,D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const.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R="0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FB6C4">
                        <a:lumMod val="40000"/>
                        <a:lumOff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1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1700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Hastings tool life equation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TL</a:t>
                      </a:r>
                      <a:r>
                        <a:rPr lang="en-US" sz="1600" i="1" baseline="30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=C</a:t>
                      </a:r>
                      <a:r>
                        <a:rPr lang="en-US" sz="16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(</a:t>
                      </a:r>
                      <a:r>
                        <a:rPr lang="en-US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US" altLang="zh-C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CN" alt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temperature,</a:t>
                      </a:r>
                      <a:r>
                        <a:rPr lang="zh-CN" alt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n, C</a:t>
                      </a:r>
                      <a:r>
                        <a:rPr lang="en-US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=const.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   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0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700" dirty="0" err="1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Usui’s</a:t>
                      </a:r>
                      <a:r>
                        <a:rPr lang="en-US" sz="1700" dirty="0">
                          <a:solidFill>
                            <a:srgbClr val="0000CC"/>
                          </a:solidFill>
                          <a:latin typeface="Arial Narrow" panose="020B0606020202030204" pitchFamily="34" charset="0"/>
                        </a:rPr>
                        <a:t> wear model</a:t>
                      </a:r>
                    </a:p>
                    <a:p>
                      <a:r>
                        <a:rPr lang="en-US" sz="16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dx/</a:t>
                      </a:r>
                      <a:r>
                        <a:rPr lang="en-US" sz="1600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dt</a:t>
                      </a:r>
                      <a:r>
                        <a:rPr lang="en-US" sz="16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A</a:t>
                      </a:r>
                      <a:r>
                        <a:rPr lang="el-GR" sz="16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6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600" i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r>
                        <a:rPr lang="en-US" sz="1600" i="1" baseline="-25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600" i="1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</a:t>
                      </a:r>
                      <a:r>
                        <a:rPr lang="en-US" sz="16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(-B/T)  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1400" i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en-US" sz="1400" i="1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stress, A,B</a:t>
                      </a:r>
                      <a:r>
                        <a:rPr lang="en-US" sz="14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= const.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R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8F8FD922-2D2E-407D-AAA8-62E8A904B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54"/>
          <a:stretch/>
        </p:blipFill>
        <p:spPr bwMode="auto">
          <a:xfrm>
            <a:off x="7438445" y="3689138"/>
            <a:ext cx="3352800" cy="2470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0EFC04-FBE0-486A-B1E7-2240CC2F16D1}"/>
              </a:ext>
            </a:extLst>
          </p:cNvPr>
          <p:cNvSpPr txBox="1"/>
          <p:nvPr/>
        </p:nvSpPr>
        <p:spPr>
          <a:xfrm>
            <a:off x="1590492" y="3583580"/>
            <a:ext cx="5394400" cy="6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7" indent="-285750" defTabSz="914400">
              <a:spcBef>
                <a:spcPts val="300"/>
              </a:spcBef>
              <a:spcAft>
                <a:spcPts val="300"/>
              </a:spcAft>
              <a:buClr>
                <a:srgbClr val="0000CC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Times New Roman"/>
              </a:rPr>
              <a:t>Wear propagation model 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(derived from </a:t>
            </a:r>
            <a:r>
              <a:rPr lang="en-US" dirty="0">
                <a:solidFill>
                  <a:srgbClr val="0000CC"/>
                </a:solidFill>
                <a:latin typeface="Times New Roman"/>
              </a:rPr>
              <a:t>Paris law</a:t>
            </a:r>
            <a:r>
              <a:rPr lang="en-US" dirty="0">
                <a:solidFill>
                  <a:srgbClr val="000000"/>
                </a:solidFill>
                <a:latin typeface="Times New Roman"/>
              </a:rPr>
              <a:t>)</a:t>
            </a:r>
          </a:p>
          <a:p>
            <a:pPr marL="342900" defTabSz="914400">
              <a:spcAft>
                <a:spcPts val="300"/>
              </a:spcAft>
              <a:buClr>
                <a:srgbClr val="0000CC"/>
              </a:buClr>
              <a:buSzPct val="80000"/>
            </a:pPr>
            <a:r>
              <a:rPr lang="en-US" sz="1600" dirty="0">
                <a:solidFill>
                  <a:srgbClr val="000000"/>
                </a:solidFill>
                <a:latin typeface="Times New Roman"/>
              </a:rPr>
              <a:t> Relate </a:t>
            </a:r>
            <a:r>
              <a:rPr lang="en-US" sz="1600" i="1" u="sng" dirty="0">
                <a:solidFill>
                  <a:srgbClr val="000000"/>
                </a:solidFill>
                <a:latin typeface="Times New Roman"/>
              </a:rPr>
              <a:t>wear</a:t>
            </a:r>
            <a:r>
              <a:rPr lang="en-US" sz="1600" i="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1600" i="1" u="sng" dirty="0">
                <a:solidFill>
                  <a:srgbClr val="000000"/>
                </a:solidFill>
                <a:latin typeface="Times New Roman"/>
              </a:rPr>
              <a:t>stress intensity factor</a:t>
            </a:r>
            <a:endParaRPr lang="en-US" sz="1600" dirty="0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F8426B-323E-49EC-898A-44DA8E24A86D}"/>
              </a:ext>
            </a:extLst>
          </p:cNvPr>
          <p:cNvGrpSpPr/>
          <p:nvPr/>
        </p:nvGrpSpPr>
        <p:grpSpPr>
          <a:xfrm>
            <a:off x="2365300" y="4237605"/>
            <a:ext cx="4406364" cy="1286451"/>
            <a:chOff x="476250" y="2709759"/>
            <a:chExt cx="4406364" cy="128645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AAC28E-16F7-4B54-BF75-CA4EC0DDDB17}"/>
                </a:ext>
              </a:extLst>
            </p:cNvPr>
            <p:cNvCxnSpPr/>
            <p:nvPr/>
          </p:nvCxnSpPr>
          <p:spPr>
            <a:xfrm flipH="1" flipV="1">
              <a:off x="1800625" y="2947982"/>
              <a:ext cx="3433" cy="10970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oval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339720-946F-4C7E-8D49-19EB6ECA0579}"/>
                </a:ext>
              </a:extLst>
            </p:cNvPr>
            <p:cNvCxnSpPr/>
            <p:nvPr/>
          </p:nvCxnSpPr>
          <p:spPr>
            <a:xfrm flipH="1" flipV="1">
              <a:off x="1598870" y="2938623"/>
              <a:ext cx="202967" cy="602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272D71-7C67-4B4E-92B2-B973AB4192D1}"/>
                </a:ext>
              </a:extLst>
            </p:cNvPr>
            <p:cNvSpPr txBox="1"/>
            <p:nvPr/>
          </p:nvSpPr>
          <p:spPr>
            <a:xfrm>
              <a:off x="476250" y="2738334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Wear width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7BF2A5-6531-4F78-9C57-A841E0367375}"/>
                </a:ext>
              </a:extLst>
            </p:cNvPr>
            <p:cNvCxnSpPr/>
            <p:nvPr/>
          </p:nvCxnSpPr>
          <p:spPr>
            <a:xfrm flipH="1">
              <a:off x="2124075" y="3588705"/>
              <a:ext cx="1052" cy="109376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oval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EDD4618-B282-4FFF-AB9F-9F65801F350D}"/>
                </a:ext>
              </a:extLst>
            </p:cNvPr>
            <p:cNvCxnSpPr/>
            <p:nvPr/>
          </p:nvCxnSpPr>
          <p:spPr>
            <a:xfrm flipH="1">
              <a:off x="1603634" y="3688717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AAE4F6-FD26-43CB-AAFA-480FE896DAA4}"/>
                </a:ext>
              </a:extLst>
            </p:cNvPr>
            <p:cNvSpPr txBox="1"/>
            <p:nvPr/>
          </p:nvSpPr>
          <p:spPr>
            <a:xfrm>
              <a:off x="517518" y="3411435"/>
              <a:ext cx="1219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rgbClr val="0000CC"/>
                  </a:solidFill>
                  <a:latin typeface="Arial Narrow" panose="020B060602020203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Number of load cycles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73F23D6-9D39-4DBA-BD4F-F4B3FACB7828}"/>
                </a:ext>
              </a:extLst>
            </p:cNvPr>
            <p:cNvCxnSpPr/>
            <p:nvPr/>
          </p:nvCxnSpPr>
          <p:spPr>
            <a:xfrm flipH="1" flipV="1">
              <a:off x="2614613" y="2943225"/>
              <a:ext cx="1580" cy="18590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oval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433C84-A698-4446-861A-D90A7E38B9B3}"/>
                </a:ext>
              </a:extLst>
            </p:cNvPr>
            <p:cNvCxnSpPr/>
            <p:nvPr/>
          </p:nvCxnSpPr>
          <p:spPr>
            <a:xfrm flipH="1" flipV="1">
              <a:off x="3047941" y="2957502"/>
              <a:ext cx="8" cy="183517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oval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E36FEB9-AE12-4406-8F94-EF455D097C55}"/>
                </a:ext>
              </a:extLst>
            </p:cNvPr>
            <p:cNvCxnSpPr/>
            <p:nvPr/>
          </p:nvCxnSpPr>
          <p:spPr>
            <a:xfrm flipH="1">
              <a:off x="2604289" y="2950530"/>
              <a:ext cx="728132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0E9582-6EE7-482F-9740-AA4C21EA2753}"/>
                </a:ext>
              </a:extLst>
            </p:cNvPr>
            <p:cNvCxnSpPr/>
            <p:nvPr/>
          </p:nvCxnSpPr>
          <p:spPr>
            <a:xfrm>
              <a:off x="2831051" y="3512505"/>
              <a:ext cx="2637" cy="180814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  <a:headEnd type="oval"/>
            </a:ln>
            <a:effectLst/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1AC197-C860-4194-8D4D-2066D5975F59}"/>
                </a:ext>
              </a:extLst>
            </p:cNvPr>
            <p:cNvSpPr txBox="1"/>
            <p:nvPr/>
          </p:nvSpPr>
          <p:spPr>
            <a:xfrm>
              <a:off x="3382426" y="2709759"/>
              <a:ext cx="13868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rgbClr val="0000CC"/>
                  </a:solidFill>
                  <a:latin typeface="Arial Narrow" panose="020B060602020203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Material-related parameters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374D20-34D9-4541-9947-3B615568D1F2}"/>
                </a:ext>
              </a:extLst>
            </p:cNvPr>
            <p:cNvSpPr txBox="1"/>
            <p:nvPr/>
          </p:nvSpPr>
          <p:spPr>
            <a:xfrm>
              <a:off x="3434814" y="3378091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rgbClr val="0000CC"/>
                  </a:solidFill>
                  <a:latin typeface="Arial Narrow" panose="020B060602020203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Stress intensity factor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55C157-1E42-4E5C-8BA9-549017A270D8}"/>
                </a:ext>
              </a:extLst>
            </p:cNvPr>
            <p:cNvCxnSpPr/>
            <p:nvPr/>
          </p:nvCxnSpPr>
          <p:spPr>
            <a:xfrm flipH="1">
              <a:off x="2824965" y="3693480"/>
              <a:ext cx="533400" cy="0"/>
            </a:xfrm>
            <a:prstGeom prst="line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</p:cxnSp>
      </p:grp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D4863ECE-BE0D-4111-AFBB-713C29EDA5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1160430"/>
              </p:ext>
            </p:extLst>
          </p:nvPr>
        </p:nvGraphicFramePr>
        <p:xfrm>
          <a:off x="3435350" y="4581624"/>
          <a:ext cx="1582738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Equation" r:id="rId4" imgW="838080" imgH="266400" progId="Equation.DSMT4">
                  <p:embed/>
                </p:oleObj>
              </mc:Choice>
              <mc:Fallback>
                <p:oleObj name="Equation" r:id="rId4" imgW="838080" imgH="266400" progId="Equation.DSMT4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5350" y="4581624"/>
                        <a:ext cx="1582738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27F0601-3176-41E3-9CC0-AECA7BD112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846668"/>
              </p:ext>
            </p:extLst>
          </p:nvPr>
        </p:nvGraphicFramePr>
        <p:xfrm>
          <a:off x="2627238" y="5684277"/>
          <a:ext cx="375285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6" imgW="2298700" imgH="368300" progId="Equation.DSMT4">
                  <p:embed/>
                </p:oleObj>
              </mc:Choice>
              <mc:Fallback>
                <p:oleObj name="Equation" r:id="rId6" imgW="2298700" imgH="368300" progId="Equation.DSMT4">
                  <p:embed/>
                  <p:pic>
                    <p:nvPicPr>
                      <p:cNvPr id="37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238" y="5684277"/>
                        <a:ext cx="3752850" cy="6111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54BF29E7-481F-4E73-9145-983EFB136DF0}"/>
              </a:ext>
            </a:extLst>
          </p:cNvPr>
          <p:cNvSpPr txBox="1"/>
          <p:nvPr/>
        </p:nvSpPr>
        <p:spPr>
          <a:xfrm>
            <a:off x="4050785" y="6221224"/>
            <a:ext cx="1918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1600" dirty="0">
                <a:solidFill>
                  <a:srgbClr val="0000CC"/>
                </a:solidFill>
                <a:latin typeface="Arial Narrow" panose="020B0606020202030204" pitchFamily="34" charset="0"/>
              </a:rPr>
              <a:t>Stress range: constant</a:t>
            </a:r>
          </a:p>
        </p:txBody>
      </p:sp>
      <p:sp>
        <p:nvSpPr>
          <p:cNvPr id="25" name="Curved Right Arrow 38">
            <a:extLst>
              <a:ext uri="{FF2B5EF4-FFF2-40B4-BE49-F238E27FC236}">
                <a16:creationId xmlns:a16="http://schemas.microsoft.com/office/drawing/2014/main" id="{169C798E-C6E0-4FB9-A41C-016217B0826C}"/>
              </a:ext>
            </a:extLst>
          </p:cNvPr>
          <p:cNvSpPr/>
          <p:nvPr/>
        </p:nvSpPr>
        <p:spPr>
          <a:xfrm>
            <a:off x="2047337" y="5256708"/>
            <a:ext cx="437876" cy="621709"/>
          </a:xfrm>
          <a:prstGeom prst="curvedRightArrow">
            <a:avLst>
              <a:gd name="adj1" fmla="val 18246"/>
              <a:gd name="adj2" fmla="val 50000"/>
              <a:gd name="adj3" fmla="val 25000"/>
            </a:avLst>
          </a:prstGeom>
          <a:solidFill>
            <a:srgbClr val="3333CC">
              <a:lumMod val="20000"/>
              <a:lumOff val="80000"/>
            </a:srgbClr>
          </a:solidFill>
          <a:ln w="25400" cap="flat" cmpd="sng" algn="ctr">
            <a:solidFill>
              <a:srgbClr val="00CC9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spcBef>
                <a:spcPct val="0"/>
              </a:spcBef>
              <a:defRPr/>
            </a:pPr>
            <a:endParaRPr lang="en-US" sz="1600" kern="0">
              <a:solidFill>
                <a:srgbClr val="000000"/>
              </a:solidFill>
              <a:latin typeface="Arial"/>
              <a:ea typeface="宋体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04D777-AC26-4732-8C2F-637A28F09A68}"/>
              </a:ext>
            </a:extLst>
          </p:cNvPr>
          <p:cNvSpPr/>
          <p:nvPr/>
        </p:nvSpPr>
        <p:spPr>
          <a:xfrm>
            <a:off x="7211668" y="6341675"/>
            <a:ext cx="3806353" cy="27699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231775" indent="-231775" defTabSz="914400">
              <a:spcBef>
                <a:spcPct val="0"/>
              </a:spcBef>
            </a:pPr>
            <a:r>
              <a:rPr lang="en-US" sz="1200" dirty="0">
                <a:solidFill>
                  <a:srgbClr val="000000"/>
                </a:solidFill>
                <a:latin typeface="Arial Narrow" pitchFamily="34" charset="0"/>
              </a:rPr>
              <a:t>Schrock, Phase dependent tool wear, J. Manuf. Sci. Eng., 2014</a:t>
            </a:r>
          </a:p>
        </p:txBody>
      </p:sp>
    </p:spTree>
    <p:extLst>
      <p:ext uri="{BB962C8B-B14F-4D97-AF65-F5344CB8AC3E}">
        <p14:creationId xmlns:p14="http://schemas.microsoft.com/office/powerpoint/2010/main" val="256281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B344-8900-4A1A-A608-17B0E57D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821" y="2941637"/>
            <a:ext cx="6226480" cy="619125"/>
          </a:xfrm>
        </p:spPr>
        <p:txBody>
          <a:bodyPr/>
          <a:lstStyle/>
          <a:p>
            <a:r>
              <a:rPr lang="en-US" sz="4800" dirty="0"/>
              <a:t>Process Monitoring in Injection Molding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8F64E-DA55-40E5-8396-29496E73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9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26B0-7460-4080-AFB7-531797BA0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Injection Molding of Polymers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F4B09-BB6C-4EAC-9DD6-F548A837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87D392-53D2-4505-A9C5-66D75C11A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9500" y="1141264"/>
            <a:ext cx="5509608" cy="168231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in manufacturing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Invented in 1872 by </a:t>
            </a:r>
            <a:r>
              <a:rPr lang="en-US" sz="1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Wesley Hyatt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r>
              <a:rPr lang="en-US" sz="1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32%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plastics products;</a:t>
            </a:r>
          </a:p>
          <a:p>
            <a:pPr lvl="1" eaLnBrk="1" hangingPunct="1">
              <a:buFont typeface="Wingdings" panose="05000000000000000000" pitchFamily="2" charset="2"/>
              <a:buChar char="ü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Producing 10,000 – 1,000,000 parts per mold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62231A1-6005-4676-AEBA-2B6B71729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823" y="1166354"/>
            <a:ext cx="206851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32">
            <a:extLst>
              <a:ext uri="{FF2B5EF4-FFF2-40B4-BE49-F238E27FC236}">
                <a16:creationId xmlns:a16="http://schemas.microsoft.com/office/drawing/2014/main" id="{5F5A20E5-502B-4C0D-8E71-32FB4B6C6074}"/>
              </a:ext>
            </a:extLst>
          </p:cNvPr>
          <p:cNvGrpSpPr>
            <a:grpSpLocks/>
          </p:cNvGrpSpPr>
          <p:nvPr/>
        </p:nvGrpSpPr>
        <p:grpSpPr bwMode="auto">
          <a:xfrm>
            <a:off x="4244628" y="3183620"/>
            <a:ext cx="6553200" cy="2819400"/>
            <a:chOff x="1143000" y="3276600"/>
            <a:chExt cx="6553200" cy="2819400"/>
          </a:xfrm>
        </p:grpSpPr>
        <p:grpSp>
          <p:nvGrpSpPr>
            <p:cNvPr id="8" name="Group 59">
              <a:extLst>
                <a:ext uri="{FF2B5EF4-FFF2-40B4-BE49-F238E27FC236}">
                  <a16:creationId xmlns:a16="http://schemas.microsoft.com/office/drawing/2014/main" id="{64420A3E-4970-41C5-BDAE-1FD9EE1CEF1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1143000" y="3276600"/>
              <a:ext cx="6553200" cy="2819400"/>
              <a:chOff x="783" y="1344"/>
              <a:chExt cx="3879" cy="1567"/>
            </a:xfrm>
          </p:grpSpPr>
          <p:pic>
            <p:nvPicPr>
              <p:cNvPr id="10" name="Picture 60">
                <a:extLst>
                  <a:ext uri="{FF2B5EF4-FFF2-40B4-BE49-F238E27FC236}">
                    <a16:creationId xmlns:a16="http://schemas.microsoft.com/office/drawing/2014/main" id="{3EA9CEF3-37A1-43C8-AB47-9ED5B56E15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rcRect l="1135" t="16197" r="5981" b="17221"/>
              <a:stretch>
                <a:fillRect/>
              </a:stretch>
            </p:blipFill>
            <p:spPr bwMode="auto">
              <a:xfrm>
                <a:off x="1328" y="1479"/>
                <a:ext cx="3038" cy="1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 Box 61">
                <a:extLst>
                  <a:ext uri="{FF2B5EF4-FFF2-40B4-BE49-F238E27FC236}">
                    <a16:creationId xmlns:a16="http://schemas.microsoft.com/office/drawing/2014/main" id="{1B4318F7-4031-45C4-8F3D-0E1C7309F1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06" y="1344"/>
                <a:ext cx="435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Hopper</a:t>
                </a:r>
              </a:p>
            </p:txBody>
          </p:sp>
          <p:sp>
            <p:nvSpPr>
              <p:cNvPr id="12" name="Text Box 62">
                <a:extLst>
                  <a:ext uri="{FF2B5EF4-FFF2-40B4-BE49-F238E27FC236}">
                    <a16:creationId xmlns:a16="http://schemas.microsoft.com/office/drawing/2014/main" id="{C012B671-E1A5-407B-9A60-6D4BEA1017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20" y="1344"/>
                <a:ext cx="701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Raw Polymer</a:t>
                </a:r>
              </a:p>
            </p:txBody>
          </p:sp>
          <p:sp>
            <p:nvSpPr>
              <p:cNvPr id="13" name="Text Box 63">
                <a:extLst>
                  <a:ext uri="{FF2B5EF4-FFF2-40B4-BE49-F238E27FC236}">
                    <a16:creationId xmlns:a16="http://schemas.microsoft.com/office/drawing/2014/main" id="{465DB674-F0BA-4BB3-8BAA-11838D1C99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8" y="1488"/>
                <a:ext cx="642" cy="2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Injection </a:t>
                </a:r>
                <a:b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</a:b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Drive Motor</a:t>
                </a:r>
              </a:p>
            </p:txBody>
          </p:sp>
          <p:sp>
            <p:nvSpPr>
              <p:cNvPr id="14" name="Text Box 64">
                <a:extLst>
                  <a:ext uri="{FF2B5EF4-FFF2-40B4-BE49-F238E27FC236}">
                    <a16:creationId xmlns:a16="http://schemas.microsoft.com/office/drawing/2014/main" id="{BF1F20F3-3AEE-468A-AE1C-5EEFC0E108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0" y="1344"/>
                <a:ext cx="386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Screw</a:t>
                </a:r>
              </a:p>
            </p:txBody>
          </p:sp>
          <p:sp>
            <p:nvSpPr>
              <p:cNvPr id="15" name="Text Box 65">
                <a:extLst>
                  <a:ext uri="{FF2B5EF4-FFF2-40B4-BE49-F238E27FC236}">
                    <a16:creationId xmlns:a16="http://schemas.microsoft.com/office/drawing/2014/main" id="{C247A16E-08BE-4D80-A4CB-C5C88FA249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4" y="2736"/>
                <a:ext cx="324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Mold</a:t>
                </a:r>
              </a:p>
            </p:txBody>
          </p:sp>
          <p:sp>
            <p:nvSpPr>
              <p:cNvPr id="16" name="Text Box 66">
                <a:extLst>
                  <a:ext uri="{FF2B5EF4-FFF2-40B4-BE49-F238E27FC236}">
                    <a16:creationId xmlns:a16="http://schemas.microsoft.com/office/drawing/2014/main" id="{12ACEA83-C2F8-41A9-A19D-4A92C99A25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5" y="1344"/>
                <a:ext cx="957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Clamp Drive Motor</a:t>
                </a:r>
              </a:p>
            </p:txBody>
          </p:sp>
          <p:sp>
            <p:nvSpPr>
              <p:cNvPr id="17" name="Text Box 67">
                <a:extLst>
                  <a:ext uri="{FF2B5EF4-FFF2-40B4-BE49-F238E27FC236}">
                    <a16:creationId xmlns:a16="http://schemas.microsoft.com/office/drawing/2014/main" id="{A054538C-64FB-471A-AC34-8D80B3777E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54" y="2736"/>
                <a:ext cx="414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Nozzle</a:t>
                </a:r>
              </a:p>
            </p:txBody>
          </p:sp>
          <p:sp>
            <p:nvSpPr>
              <p:cNvPr id="18" name="Line 68">
                <a:extLst>
                  <a:ext uri="{FF2B5EF4-FFF2-40B4-BE49-F238E27FC236}">
                    <a16:creationId xmlns:a16="http://schemas.microsoft.com/office/drawing/2014/main" id="{4E9953C5-8A6D-4F4F-9A52-C0065D0ABA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7" y="1776"/>
                <a:ext cx="192" cy="18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Line 69">
                <a:extLst>
                  <a:ext uri="{FF2B5EF4-FFF2-40B4-BE49-F238E27FC236}">
                    <a16:creationId xmlns:a16="http://schemas.microsoft.com/office/drawing/2014/main" id="{F2EAF866-1058-47CC-8901-103145D3C5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81" y="1536"/>
                <a:ext cx="288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Line 70">
                <a:extLst>
                  <a:ext uri="{FF2B5EF4-FFF2-40B4-BE49-F238E27FC236}">
                    <a16:creationId xmlns:a16="http://schemas.microsoft.com/office/drawing/2014/main" id="{6D5FDA8D-1A0A-4EF6-BBBF-5ACECB027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5" y="1488"/>
                <a:ext cx="250" cy="25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Line 71">
                <a:extLst>
                  <a:ext uri="{FF2B5EF4-FFF2-40B4-BE49-F238E27FC236}">
                    <a16:creationId xmlns:a16="http://schemas.microsoft.com/office/drawing/2014/main" id="{34AEDE13-0833-43E8-93D2-A70E8ABD4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83" y="1488"/>
                <a:ext cx="642" cy="51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Line 72">
                <a:extLst>
                  <a:ext uri="{FF2B5EF4-FFF2-40B4-BE49-F238E27FC236}">
                    <a16:creationId xmlns:a16="http://schemas.microsoft.com/office/drawing/2014/main" id="{8DF3A15A-2E72-4BAD-82F6-A3CF46DDA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45" y="1488"/>
                <a:ext cx="240" cy="35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Line 73">
                <a:extLst>
                  <a:ext uri="{FF2B5EF4-FFF2-40B4-BE49-F238E27FC236}">
                    <a16:creationId xmlns:a16="http://schemas.microsoft.com/office/drawing/2014/main" id="{3464379F-73B8-4A53-8292-87AB11F590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28" y="2127"/>
                <a:ext cx="182" cy="60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Line 74">
                <a:extLst>
                  <a:ext uri="{FF2B5EF4-FFF2-40B4-BE49-F238E27FC236}">
                    <a16:creationId xmlns:a16="http://schemas.microsoft.com/office/drawing/2014/main" id="{079670F4-9766-42EB-B891-4B347B27F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394" y="2208"/>
                <a:ext cx="110" cy="52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Text Box 75">
                <a:extLst>
                  <a:ext uri="{FF2B5EF4-FFF2-40B4-BE49-F238E27FC236}">
                    <a16:creationId xmlns:a16="http://schemas.microsoft.com/office/drawing/2014/main" id="{3A468EC6-FDC4-46E7-B416-036277F98D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76" y="2736"/>
                <a:ext cx="374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Barrel</a:t>
                </a:r>
              </a:p>
            </p:txBody>
          </p:sp>
          <p:sp>
            <p:nvSpPr>
              <p:cNvPr id="26" name="Line 76">
                <a:extLst>
                  <a:ext uri="{FF2B5EF4-FFF2-40B4-BE49-F238E27FC236}">
                    <a16:creationId xmlns:a16="http://schemas.microsoft.com/office/drawing/2014/main" id="{BB11CC0F-4295-4AD5-B7FA-2F7DF9BA50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5" y="2208"/>
                <a:ext cx="324" cy="52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Text Box 77">
                <a:extLst>
                  <a:ext uri="{FF2B5EF4-FFF2-40B4-BE49-F238E27FC236}">
                    <a16:creationId xmlns:a16="http://schemas.microsoft.com/office/drawing/2014/main" id="{3F60525D-DAD5-4876-B9C5-F5231DC9E9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5" y="2736"/>
                <a:ext cx="720" cy="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Heater Bands</a:t>
                </a:r>
              </a:p>
            </p:txBody>
          </p:sp>
          <p:sp>
            <p:nvSpPr>
              <p:cNvPr id="28" name="Line 78">
                <a:extLst>
                  <a:ext uri="{FF2B5EF4-FFF2-40B4-BE49-F238E27FC236}">
                    <a16:creationId xmlns:a16="http://schemas.microsoft.com/office/drawing/2014/main" id="{955BE816-93CD-4222-B7FC-E4DC6EB15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381" y="2248"/>
                <a:ext cx="40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Line 79">
                <a:extLst>
                  <a:ext uri="{FF2B5EF4-FFF2-40B4-BE49-F238E27FC236}">
                    <a16:creationId xmlns:a16="http://schemas.microsoft.com/office/drawing/2014/main" id="{0DE177F1-00F3-4B5F-9490-D705D94608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1" y="2248"/>
                <a:ext cx="203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Line 80">
                <a:extLst>
                  <a:ext uri="{FF2B5EF4-FFF2-40B4-BE49-F238E27FC236}">
                    <a16:creationId xmlns:a16="http://schemas.microsoft.com/office/drawing/2014/main" id="{CAE439B0-08F9-417C-BD34-ED9A48AA9B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21" y="2248"/>
                <a:ext cx="405" cy="48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Text Box 81">
                <a:extLst>
                  <a:ext uri="{FF2B5EF4-FFF2-40B4-BE49-F238E27FC236}">
                    <a16:creationId xmlns:a16="http://schemas.microsoft.com/office/drawing/2014/main" id="{58B62EF7-4982-4046-8023-9EC3F98027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" y="2626"/>
                <a:ext cx="669" cy="2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Screw </a:t>
                </a:r>
                <a:b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</a:b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Drive Motor</a:t>
                </a:r>
              </a:p>
            </p:txBody>
          </p:sp>
          <p:sp>
            <p:nvSpPr>
              <p:cNvPr id="32" name="Line 82">
                <a:extLst>
                  <a:ext uri="{FF2B5EF4-FFF2-40B4-BE49-F238E27FC236}">
                    <a16:creationId xmlns:a16="http://schemas.microsoft.com/office/drawing/2014/main" id="{72FB89C1-6E1E-42F6-B4A9-B652DC042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392" y="2370"/>
                <a:ext cx="405" cy="36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Text Box 83">
                <a:extLst>
                  <a:ext uri="{FF2B5EF4-FFF2-40B4-BE49-F238E27FC236}">
                    <a16:creationId xmlns:a16="http://schemas.microsoft.com/office/drawing/2014/main" id="{F4617896-2D54-43F6-A22A-4B95D57BF2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28" y="1968"/>
                <a:ext cx="621" cy="2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>
                    <a:srgbClr val="CC6600"/>
                  </a:buClr>
                  <a:buSzPct val="70000"/>
                  <a:buFont typeface="Wingdings" pitchFamily="2" charset="2"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Hydraulic</a:t>
                </a:r>
                <a:b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</a:b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Pump</a:t>
                </a:r>
              </a:p>
            </p:txBody>
          </p:sp>
          <p:sp>
            <p:nvSpPr>
              <p:cNvPr id="34" name="Line 84">
                <a:extLst>
                  <a:ext uri="{FF2B5EF4-FFF2-40B4-BE49-F238E27FC236}">
                    <a16:creationId xmlns:a16="http://schemas.microsoft.com/office/drawing/2014/main" id="{7EEEF50A-793C-4D3C-8EF3-4DFA5E0B1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7" y="2256"/>
                <a:ext cx="192" cy="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Freeform 31">
              <a:extLst>
                <a:ext uri="{FF2B5EF4-FFF2-40B4-BE49-F238E27FC236}">
                  <a16:creationId xmlns:a16="http://schemas.microsoft.com/office/drawing/2014/main" id="{40884FF4-E10A-47FD-B6EB-93DEC45A6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5" y="4381500"/>
              <a:ext cx="200025" cy="371475"/>
            </a:xfrm>
            <a:custGeom>
              <a:avLst/>
              <a:gdLst>
                <a:gd name="T0" fmla="*/ 0 w 200025"/>
                <a:gd name="T1" fmla="*/ 0 h 366712"/>
                <a:gd name="T2" fmla="*/ 200025 w 200025"/>
                <a:gd name="T3" fmla="*/ 24701 h 366712"/>
                <a:gd name="T4" fmla="*/ 200025 w 200025"/>
                <a:gd name="T5" fmla="*/ 403433 h 366712"/>
                <a:gd name="T6" fmla="*/ 2381 w 200025"/>
                <a:gd name="T7" fmla="*/ 422643 h 3667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025"/>
                <a:gd name="T13" fmla="*/ 0 h 366712"/>
                <a:gd name="T14" fmla="*/ 200025 w 200025"/>
                <a:gd name="T15" fmla="*/ 366712 h 3667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025" h="366712">
                  <a:moveTo>
                    <a:pt x="0" y="0"/>
                  </a:moveTo>
                  <a:lnTo>
                    <a:pt x="200025" y="21431"/>
                  </a:lnTo>
                  <a:lnTo>
                    <a:pt x="200025" y="350043"/>
                  </a:lnTo>
                  <a:lnTo>
                    <a:pt x="2381" y="366712"/>
                  </a:lnTo>
                </a:path>
              </a:pathLst>
            </a:custGeom>
            <a:noFill/>
            <a:ln w="5715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CC6600"/>
                </a:buClr>
                <a:buSzPct val="70000"/>
                <a:buFont typeface="Wingdings" pitchFamily="2" charset="2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" name="Group 38">
            <a:extLst>
              <a:ext uri="{FF2B5EF4-FFF2-40B4-BE49-F238E27FC236}">
                <a16:creationId xmlns:a16="http://schemas.microsoft.com/office/drawing/2014/main" id="{4F6C7ADE-F2E8-4CB8-9883-582994E9807C}"/>
              </a:ext>
            </a:extLst>
          </p:cNvPr>
          <p:cNvGrpSpPr>
            <a:grpSpLocks/>
          </p:cNvGrpSpPr>
          <p:nvPr/>
        </p:nvGrpSpPr>
        <p:grpSpPr bwMode="auto">
          <a:xfrm>
            <a:off x="5072720" y="3959225"/>
            <a:ext cx="3922713" cy="2644775"/>
            <a:chOff x="1228" y="2482"/>
            <a:chExt cx="2471" cy="166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820845A-2C9F-43EE-8C5C-145DB77473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3907"/>
              <a:ext cx="2471" cy="24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Arial Narrow" pitchFamily="34" charset="0"/>
                </a:rPr>
                <a:t>Cavity,</a:t>
              </a:r>
              <a:r>
                <a:rPr lang="zh-CN" altLang="en-US" sz="2000" b="1" kern="0" dirty="0">
                  <a:solidFill>
                    <a:srgbClr val="A50021"/>
                  </a:solidFill>
                  <a:latin typeface="Arial Narrow" pitchFamily="34" charset="0"/>
                </a:rPr>
                <a:t> </a:t>
              </a:r>
              <a:r>
                <a:rPr lang="en-US" altLang="zh-CN" sz="2000" b="1" kern="0" dirty="0">
                  <a:solidFill>
                    <a:srgbClr val="A50021"/>
                  </a:solidFill>
                  <a:latin typeface="Arial Narrow" pitchFamily="34" charset="0"/>
                </a:rPr>
                <a:t>in which parts are produced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 Narrow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EE0DDB1-0617-4BD6-A579-A0C3133B7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" y="2482"/>
              <a:ext cx="335" cy="785"/>
            </a:xfrm>
            <a:prstGeom prst="ellipse">
              <a:avLst/>
            </a:prstGeom>
            <a:solidFill>
              <a:srgbClr val="FFFF00">
                <a:alpha val="23921"/>
              </a:srgbClr>
            </a:solidFill>
            <a:ln w="19050">
              <a:solidFill>
                <a:srgbClr val="3333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4DB7DC9C-765B-4313-9D33-97AC43AE1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5" y="3247"/>
              <a:ext cx="189" cy="659"/>
            </a:xfrm>
            <a:prstGeom prst="line">
              <a:avLst/>
            </a:prstGeom>
            <a:noFill/>
            <a:ln w="9525">
              <a:solidFill>
                <a:srgbClr val="3333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1CDC7199-8D26-4CEE-B639-665A5B9A791B}"/>
              </a:ext>
            </a:extLst>
          </p:cNvPr>
          <p:cNvSpPr txBox="1">
            <a:spLocks/>
          </p:cNvSpPr>
          <p:nvPr/>
        </p:nvSpPr>
        <p:spPr bwMode="auto">
          <a:xfrm>
            <a:off x="2408424" y="3548866"/>
            <a:ext cx="1979712" cy="243976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 marL="228600" lvl="1" indent="-22860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ü"/>
              <a:tabLst>
                <a:tab pos="463550" algn="l"/>
              </a:tabLst>
              <a:defRPr/>
            </a:pPr>
            <a:r>
              <a:rPr lang="en-US" b="1" kern="0" dirty="0">
                <a:solidFill>
                  <a:srgbClr val="000000"/>
                </a:solidFill>
                <a:latin typeface="Arial Narrow" pitchFamily="34" charset="0"/>
              </a:rPr>
              <a:t>Pressure Level: </a:t>
            </a:r>
            <a:r>
              <a:rPr lang="zh-CN" altLang="en-US" b="1" kern="0" dirty="0">
                <a:solidFill>
                  <a:srgbClr val="000000"/>
                </a:solidFill>
                <a:latin typeface="Arial Narrow" pitchFamily="34" charset="0"/>
              </a:rPr>
              <a:t>       </a:t>
            </a:r>
            <a:r>
              <a:rPr lang="en-US" altLang="zh-CN" kern="0" dirty="0">
                <a:solidFill>
                  <a:srgbClr val="000000"/>
                </a:solidFill>
                <a:latin typeface="Arial Narrow" pitchFamily="34" charset="0"/>
              </a:rPr>
              <a:t>	</a:t>
            </a:r>
            <a:r>
              <a:rPr lang="en-US" kern="0" dirty="0">
                <a:solidFill>
                  <a:srgbClr val="000000"/>
                </a:solidFill>
                <a:latin typeface="Arial Narrow" pitchFamily="34" charset="0"/>
              </a:rPr>
              <a:t>50~100MPa</a:t>
            </a:r>
          </a:p>
          <a:p>
            <a:pPr marL="231775" lvl="1" indent="-231775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ü"/>
              <a:defRPr/>
            </a:pPr>
            <a:r>
              <a:rPr lang="en-US" b="1" kern="0" dirty="0">
                <a:solidFill>
                  <a:srgbClr val="000000"/>
                </a:solidFill>
                <a:latin typeface="Arial Narrow" pitchFamily="34" charset="0"/>
              </a:rPr>
              <a:t>Ramping Rate: </a:t>
            </a:r>
          </a:p>
          <a:p>
            <a:pPr marL="228600" lvl="1" indent="-228600">
              <a:spcBef>
                <a:spcPct val="20000"/>
              </a:spcBef>
              <a:buClr>
                <a:srgbClr val="CC3300"/>
              </a:buClr>
              <a:tabLst>
                <a:tab pos="463550" algn="l"/>
              </a:tabLst>
              <a:defRPr/>
            </a:pPr>
            <a:r>
              <a:rPr lang="en-US" kern="0" dirty="0">
                <a:solidFill>
                  <a:srgbClr val="000000"/>
                </a:solidFill>
                <a:latin typeface="Arial Narrow" pitchFamily="34" charset="0"/>
              </a:rPr>
              <a:t>		&lt; 100MPa/sec</a:t>
            </a:r>
          </a:p>
          <a:p>
            <a:pPr marL="228600" lvl="1" indent="-22860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ü"/>
              <a:defRPr/>
            </a:pPr>
            <a:r>
              <a:rPr lang="en-US" b="1" kern="0" dirty="0">
                <a:solidFill>
                  <a:srgbClr val="000000"/>
                </a:solidFill>
                <a:latin typeface="Arial Narrow" pitchFamily="34" charset="0"/>
              </a:rPr>
              <a:t>Temperature</a:t>
            </a:r>
            <a:r>
              <a:rPr lang="zh-CN" altLang="en-US" b="1" kern="0" dirty="0">
                <a:solidFill>
                  <a:srgbClr val="000000"/>
                </a:solidFill>
                <a:latin typeface="Arial Narrow" pitchFamily="34" charset="0"/>
              </a:rPr>
              <a:t>：</a:t>
            </a:r>
            <a:endParaRPr lang="en-US" b="1" kern="0" dirty="0">
              <a:solidFill>
                <a:srgbClr val="000000"/>
              </a:solidFill>
              <a:latin typeface="Arial Narrow" pitchFamily="34" charset="0"/>
            </a:endParaRPr>
          </a:p>
          <a:p>
            <a:pPr marL="457200" lvl="3">
              <a:spcBef>
                <a:spcPct val="20000"/>
              </a:spcBef>
              <a:buClr>
                <a:srgbClr val="CC33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 Narrow" pitchFamily="34" charset="0"/>
              </a:rPr>
              <a:t>Melt: &lt; 400</a:t>
            </a:r>
            <a:r>
              <a:rPr lang="en-US" kern="0" baseline="30000" dirty="0">
                <a:solidFill>
                  <a:srgbClr val="000000"/>
                </a:solidFill>
                <a:latin typeface="Arial Narrow" pitchFamily="34" charset="0"/>
              </a:rPr>
              <a:t>o</a:t>
            </a:r>
            <a:r>
              <a:rPr lang="en-US" kern="0" dirty="0">
                <a:solidFill>
                  <a:srgbClr val="000000"/>
                </a:solidFill>
                <a:latin typeface="Arial Narrow" pitchFamily="34" charset="0"/>
              </a:rPr>
              <a:t>C</a:t>
            </a:r>
          </a:p>
          <a:p>
            <a:pPr marL="457200" lvl="3">
              <a:spcBef>
                <a:spcPct val="20000"/>
              </a:spcBef>
              <a:buClr>
                <a:srgbClr val="CC3300"/>
              </a:buClr>
              <a:defRPr/>
            </a:pPr>
            <a:r>
              <a:rPr lang="en-US" kern="0" dirty="0">
                <a:solidFill>
                  <a:srgbClr val="000000"/>
                </a:solidFill>
                <a:latin typeface="Arial Narrow" pitchFamily="34" charset="0"/>
              </a:rPr>
              <a:t>Mold: 80~200</a:t>
            </a:r>
            <a:r>
              <a:rPr lang="en-US" kern="0" baseline="30000" dirty="0">
                <a:solidFill>
                  <a:srgbClr val="000000"/>
                </a:solidFill>
                <a:latin typeface="Arial Narrow" pitchFamily="34" charset="0"/>
              </a:rPr>
              <a:t>o</a:t>
            </a:r>
            <a:r>
              <a:rPr lang="en-US" kern="0" dirty="0">
                <a:solidFill>
                  <a:srgbClr val="000000"/>
                </a:solidFill>
                <a:latin typeface="Arial Narrow" pitchFamily="34" charset="0"/>
              </a:rPr>
              <a:t>C</a:t>
            </a:r>
            <a:endParaRPr lang="en-US" sz="2000" b="1" kern="0" dirty="0">
              <a:solidFill>
                <a:srgbClr val="3333CC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84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FC6D-81A8-4B00-B7E4-82C4DDCD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1EDCA-8A06-493B-9930-D2D589C1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30DCE3-351B-4E35-808E-1E86BEC88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249704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C051392-E1B5-485C-A308-7F89AF16A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92" y="2360675"/>
            <a:ext cx="6819672" cy="374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CC541DC-F7CF-4A09-B67A-C6709DA9FFBB}"/>
              </a:ext>
            </a:extLst>
          </p:cNvPr>
          <p:cNvSpPr txBox="1">
            <a:spLocks/>
          </p:cNvSpPr>
          <p:nvPr/>
        </p:nvSpPr>
        <p:spPr>
          <a:xfrm>
            <a:off x="1999803" y="962602"/>
            <a:ext cx="10018713" cy="1116124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3200" b="1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Ø"/>
              <a:defRPr sz="2800">
                <a:solidFill>
                  <a:srgbClr val="0000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99"/>
                </a:solidFill>
                <a:latin typeface="Verdana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9pPr>
          </a:lstStyle>
          <a:p>
            <a:pPr defTabSz="914400" eaLnBrk="1" hangingPunct="1"/>
            <a:r>
              <a:rPr lang="en-US" sz="20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Three levels of information feedback:</a:t>
            </a:r>
          </a:p>
          <a:p>
            <a:pPr lvl="1" defTabSz="914400" eaLnBrk="1" hangingPunct="1">
              <a:spcBef>
                <a:spcPts val="200"/>
              </a:spcBef>
              <a:buClr>
                <a:srgbClr val="000000"/>
              </a:buClr>
              <a:buFont typeface="Wingdings" pitchFamily="2" charset="2"/>
              <a:buChar char="ü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Machine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solidFill>
                  <a:srgbClr val="A5002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far away </a:t>
            </a:r>
            <a:r>
              <a:rPr lang="en-US" sz="18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from mold cavity, only global information</a:t>
            </a:r>
          </a:p>
          <a:p>
            <a:pPr lvl="1" defTabSz="914400" eaLnBrk="1" hangingPunct="1">
              <a:spcBef>
                <a:spcPts val="200"/>
              </a:spcBef>
              <a:buClr>
                <a:srgbClr val="000000"/>
              </a:buClr>
              <a:buFont typeface="Wingdings" pitchFamily="2" charset="2"/>
              <a:buChar char="ü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Process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a level closer, but still </a:t>
            </a:r>
            <a:r>
              <a:rPr lang="en-US" sz="1800" i="1" dirty="0">
                <a:solidFill>
                  <a:srgbClr val="A5002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no</a:t>
            </a:r>
            <a:r>
              <a:rPr lang="en-US" sz="18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accurate</a:t>
            </a:r>
            <a:r>
              <a:rPr lang="en-US" sz="1800" i="1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A5002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correlation </a:t>
            </a:r>
            <a:r>
              <a:rPr lang="en-US" sz="18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with part quality</a:t>
            </a:r>
          </a:p>
          <a:p>
            <a:pPr lvl="1" defTabSz="914400" eaLnBrk="1" hangingPunct="1">
              <a:spcBef>
                <a:spcPts val="0"/>
              </a:spcBef>
              <a:buClr>
                <a:srgbClr val="000000"/>
              </a:buClr>
              <a:buFont typeface="Wingdings" pitchFamily="2" charset="2"/>
              <a:buChar char="ü"/>
            </a:pP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State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: </a:t>
            </a:r>
            <a:r>
              <a:rPr lang="en-US" sz="18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directly relates part </a:t>
            </a:r>
            <a:r>
              <a:rPr lang="en-US" sz="1800" i="1" dirty="0">
                <a:solidFill>
                  <a:srgbClr val="A5002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quality</a:t>
            </a:r>
            <a:r>
              <a:rPr lang="en-US" sz="1800" dirty="0">
                <a:solidFill>
                  <a:srgbClr val="A5002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to melt and mold for </a:t>
            </a:r>
            <a:r>
              <a:rPr lang="en-US" sz="1800" i="1" dirty="0">
                <a:solidFill>
                  <a:srgbClr val="A5002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optimal</a:t>
            </a:r>
            <a:r>
              <a:rPr lang="en-US" sz="1800" dirty="0"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A50021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control 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– desired!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F728A-1B1B-4585-A8C8-6EEA1488E837}"/>
              </a:ext>
            </a:extLst>
          </p:cNvPr>
          <p:cNvSpPr/>
          <p:nvPr/>
        </p:nvSpPr>
        <p:spPr>
          <a:xfrm>
            <a:off x="2306333" y="6206609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Need: </a:t>
            </a:r>
            <a:r>
              <a:rPr lang="en-US" sz="1600" b="1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sensor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measuring </a:t>
            </a:r>
            <a:r>
              <a:rPr lang="en-US" sz="1600" b="1" u="sng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multiple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 Narrow" pitchFamily="34" charset="0"/>
                <a:ea typeface="Arial Unicode MS" pitchFamily="34" charset="-128"/>
                <a:cs typeface="Arial Unicode MS" pitchFamily="34" charset="-128"/>
              </a:rPr>
              <a:t>parameters, remote data retrieval through RF-shielded </a:t>
            </a:r>
            <a:r>
              <a:rPr lang="en-US" altLang="zh-CN" sz="16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mold</a:t>
            </a:r>
            <a:r>
              <a:rPr lang="en-US" altLang="zh-CN" sz="1600" dirty="0">
                <a:solidFill>
                  <a:srgbClr val="0000FF"/>
                </a:solidFill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sz="1600" i="1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steel</a:t>
            </a:r>
            <a:endParaRPr lang="en-US" sz="1600" i="1" dirty="0">
              <a:solidFill>
                <a:srgbClr val="C00000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3041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6A54D-A109-402C-B8BC-F64F51587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Molding Process Monitoring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A64AC-E917-4FC3-8D7C-78399DAD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A3E1C-F227-4EA2-809B-944077B0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48" y="1032537"/>
            <a:ext cx="8772904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47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A2B6-FBC1-453B-9B31-25182B31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Modality vs. Part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2BE5E-3777-435F-BA32-0433D6FE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8AC06E5-0503-4CED-968F-664679F8F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25" y="4895832"/>
            <a:ext cx="921385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en-US" sz="20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52.5%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of part quality can be explained by retrieving and analyzing information on </a:t>
            </a: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melt pressure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provement of up to 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92.5%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 be expected if 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melt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viscosity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can be include in the measurement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A181BE-6881-4637-99D6-2E9192FC8473}"/>
              </a:ext>
            </a:extLst>
          </p:cNvPr>
          <p:cNvGrpSpPr/>
          <p:nvPr/>
        </p:nvGrpSpPr>
        <p:grpSpPr>
          <a:xfrm>
            <a:off x="2301874" y="1338548"/>
            <a:ext cx="8847138" cy="3240088"/>
            <a:chOff x="250825" y="1304925"/>
            <a:chExt cx="8847138" cy="3240088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DF38461B-251F-4D89-8C34-41E7D4208D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25" y="1304925"/>
              <a:ext cx="8847138" cy="3240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50A9400E-303D-4EE2-BA35-68322590C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" y="3962400"/>
              <a:ext cx="3384550" cy="288925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91440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6600"/>
                </a:buClr>
                <a:buSzPct val="70000"/>
                <a:buFont typeface="Wingdings" pitchFamily="2" charset="2"/>
                <a:buNone/>
              </a:pPr>
              <a:endParaRPr lang="en-US" altLang="en-US" sz="12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0CC0C07A-67E2-4B6E-B87D-7989A23B8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25" y="3124200"/>
              <a:ext cx="3384550" cy="288925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defTabSz="914400" eaLnBrk="1" fontAlgn="base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CC6600"/>
                </a:buClr>
                <a:buSzPct val="70000"/>
                <a:buFont typeface="Wingdings" pitchFamily="2" charset="2"/>
                <a:buNone/>
              </a:pPr>
              <a:endParaRPr lang="en-US" altLang="en-US" sz="120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165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43871-EEAB-4078-9E01-58159F255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Principle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3C4B6-14A1-4BA5-8567-01333B88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17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6F9AAD-7D7F-441E-B649-FBB22BA9C850}"/>
              </a:ext>
            </a:extLst>
          </p:cNvPr>
          <p:cNvSpPr txBox="1"/>
          <p:nvPr/>
        </p:nvSpPr>
        <p:spPr>
          <a:xfrm>
            <a:off x="5485027" y="3880474"/>
            <a:ext cx="1905000" cy="369332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 Narrow" pitchFamily="34" charset="0"/>
                <a:ea typeface="宋体" pitchFamily="2" charset="-122"/>
              </a:rPr>
              <a:t>Sensing Parameters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909F98-A5EE-41AB-9FBF-554352C2BA9A}"/>
              </a:ext>
            </a:extLst>
          </p:cNvPr>
          <p:cNvSpPr/>
          <p:nvPr/>
        </p:nvSpPr>
        <p:spPr>
          <a:xfrm>
            <a:off x="5568950" y="4362390"/>
            <a:ext cx="1771650" cy="303937"/>
          </a:xfrm>
          <a:prstGeom prst="rect">
            <a:avLst/>
          </a:prstGeom>
          <a:solidFill>
            <a:srgbClr val="000066"/>
          </a:solidFill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Melt pressure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7AEE6E-C781-484A-9C26-FE0A1FE5805E}"/>
              </a:ext>
            </a:extLst>
          </p:cNvPr>
          <p:cNvSpPr/>
          <p:nvPr/>
        </p:nvSpPr>
        <p:spPr>
          <a:xfrm>
            <a:off x="5568950" y="4783215"/>
            <a:ext cx="1771650" cy="303937"/>
          </a:xfrm>
          <a:prstGeom prst="rect">
            <a:avLst/>
          </a:prstGeom>
          <a:solidFill>
            <a:srgbClr val="000066"/>
          </a:solidFill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Melt temperature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5CDF9A-503F-47CC-ACEA-ED2EF4BBFECA}"/>
              </a:ext>
            </a:extLst>
          </p:cNvPr>
          <p:cNvSpPr/>
          <p:nvPr/>
        </p:nvSpPr>
        <p:spPr>
          <a:xfrm>
            <a:off x="5568950" y="5356431"/>
            <a:ext cx="1771650" cy="303937"/>
          </a:xfrm>
          <a:prstGeom prst="rect">
            <a:avLst/>
          </a:prstGeom>
          <a:solidFill>
            <a:srgbClr val="000066"/>
          </a:solidFill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Melt velocity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E13820-826E-48D4-8CD7-13658D6C5537}"/>
              </a:ext>
            </a:extLst>
          </p:cNvPr>
          <p:cNvSpPr/>
          <p:nvPr/>
        </p:nvSpPr>
        <p:spPr>
          <a:xfrm>
            <a:off x="5568950" y="5966031"/>
            <a:ext cx="1771650" cy="303937"/>
          </a:xfrm>
          <a:prstGeom prst="rect">
            <a:avLst/>
          </a:prstGeom>
          <a:solidFill>
            <a:srgbClr val="000066"/>
          </a:solidFill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Melt viscosity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719B6F-BAB7-4BF6-91D4-ECFE7542A105}"/>
              </a:ext>
            </a:extLst>
          </p:cNvPr>
          <p:cNvSpPr/>
          <p:nvPr/>
        </p:nvSpPr>
        <p:spPr>
          <a:xfrm>
            <a:off x="2416175" y="4363007"/>
            <a:ext cx="2590800" cy="303937"/>
          </a:xfrm>
          <a:prstGeom prst="rect">
            <a:avLst/>
          </a:prstGeom>
          <a:solidFill>
            <a:srgbClr val="000066"/>
          </a:solidFill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Piezo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-Ceramic Ring Stack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0B4AB8-D0EF-4AB4-B2E9-C02053F49FFE}"/>
              </a:ext>
            </a:extLst>
          </p:cNvPr>
          <p:cNvSpPr/>
          <p:nvPr/>
        </p:nvSpPr>
        <p:spPr>
          <a:xfrm>
            <a:off x="2416175" y="4783832"/>
            <a:ext cx="2590800" cy="303937"/>
          </a:xfrm>
          <a:prstGeom prst="rect">
            <a:avLst/>
          </a:prstGeom>
          <a:solidFill>
            <a:srgbClr val="000066"/>
          </a:solidFill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Infrared Detector (thermopile)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942EA5-85AB-4403-8357-7D9E2FEDC444}"/>
              </a:ext>
            </a:extLst>
          </p:cNvPr>
          <p:cNvSpPr txBox="1"/>
          <p:nvPr/>
        </p:nvSpPr>
        <p:spPr>
          <a:xfrm>
            <a:off x="2416175" y="3881091"/>
            <a:ext cx="2590800" cy="369332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 Narrow" pitchFamily="34" charset="0"/>
                <a:ea typeface="宋体" pitchFamily="2" charset="-122"/>
              </a:rPr>
              <a:t>Physical Sensors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45833F-CE98-472C-917B-BC9FF2DA8427}"/>
              </a:ext>
            </a:extLst>
          </p:cNvPr>
          <p:cNvSpPr txBox="1"/>
          <p:nvPr/>
        </p:nvSpPr>
        <p:spPr>
          <a:xfrm>
            <a:off x="8102600" y="3880474"/>
            <a:ext cx="2286000" cy="369332"/>
          </a:xfrm>
          <a:prstGeom prst="rect">
            <a:avLst/>
          </a:prstGeom>
          <a:solidFill>
            <a:srgbClr val="800000"/>
          </a:solidFill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FFFF"/>
                </a:solidFill>
                <a:latin typeface="Arial Narrow" pitchFamily="34" charset="0"/>
                <a:ea typeface="宋体" pitchFamily="2" charset="-122"/>
              </a:rPr>
              <a:t>Inferencing</a:t>
            </a:r>
            <a:endParaRPr lang="en-US" dirty="0">
              <a:solidFill>
                <a:srgbClr val="FFFFFF"/>
              </a:solidFill>
              <a:latin typeface="Arial Narrow" pitchFamily="34" charset="0"/>
              <a:ea typeface="宋体" pitchFamily="2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9C2F322-203E-4FF2-9E8F-C98485EFE246}"/>
              </a:ext>
            </a:extLst>
          </p:cNvPr>
          <p:cNvCxnSpPr>
            <a:stCxn id="32" idx="3"/>
            <a:endCxn id="28" idx="1"/>
          </p:cNvCxnSpPr>
          <p:nvPr/>
        </p:nvCxnSpPr>
        <p:spPr bwMode="auto">
          <a:xfrm flipV="1">
            <a:off x="5006975" y="4514359"/>
            <a:ext cx="561975" cy="617"/>
          </a:xfrm>
          <a:prstGeom prst="straightConnector1">
            <a:avLst/>
          </a:prstGeom>
          <a:solidFill>
            <a:srgbClr val="00CC99"/>
          </a:solidFill>
          <a:ln w="28575" cap="flat" cmpd="sng" algn="ctr">
            <a:solidFill>
              <a:srgbClr val="2D2DB9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1D42A0E-EF54-4C23-9DB5-80F7C65F0873}"/>
              </a:ext>
            </a:extLst>
          </p:cNvPr>
          <p:cNvCxnSpPr/>
          <p:nvPr/>
        </p:nvCxnSpPr>
        <p:spPr bwMode="auto">
          <a:xfrm flipV="1">
            <a:off x="5006975" y="4934566"/>
            <a:ext cx="561975" cy="617"/>
          </a:xfrm>
          <a:prstGeom prst="straightConnector1">
            <a:avLst/>
          </a:prstGeom>
          <a:solidFill>
            <a:srgbClr val="00CC99"/>
          </a:solidFill>
          <a:ln w="28575" cap="flat" cmpd="sng" algn="ctr">
            <a:solidFill>
              <a:srgbClr val="2D2DB9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89F83F8-7D16-431B-A350-6A44A6FE7CF1}"/>
              </a:ext>
            </a:extLst>
          </p:cNvPr>
          <p:cNvSpPr/>
          <p:nvPr/>
        </p:nvSpPr>
        <p:spPr>
          <a:xfrm>
            <a:off x="8102600" y="4362390"/>
            <a:ext cx="2286000" cy="303937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Pressure Ramping Rate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DCE3CF2-043A-4DB5-9468-B069B371F119}"/>
              </a:ext>
            </a:extLst>
          </p:cNvPr>
          <p:cNvSpPr/>
          <p:nvPr/>
        </p:nvSpPr>
        <p:spPr>
          <a:xfrm>
            <a:off x="8102600" y="4783832"/>
            <a:ext cx="2286000" cy="303937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Temperature Ramping Rate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46B060-6C39-4690-A737-859F7C92EEF5}"/>
              </a:ext>
            </a:extLst>
          </p:cNvPr>
          <p:cNvCxnSpPr>
            <a:stCxn id="28" idx="3"/>
            <a:endCxn id="38" idx="1"/>
          </p:cNvCxnSpPr>
          <p:nvPr/>
        </p:nvCxnSpPr>
        <p:spPr bwMode="auto">
          <a:xfrm>
            <a:off x="7340600" y="4514359"/>
            <a:ext cx="762000" cy="0"/>
          </a:xfrm>
          <a:prstGeom prst="straightConnector1">
            <a:avLst/>
          </a:prstGeom>
          <a:solidFill>
            <a:srgbClr val="00CC99"/>
          </a:solidFill>
          <a:ln w="28575" cap="flat" cmpd="sng" algn="ctr">
            <a:solidFill>
              <a:srgbClr val="2D2DB9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94D8ED-AF58-4278-9FAA-F05B4E862301}"/>
              </a:ext>
            </a:extLst>
          </p:cNvPr>
          <p:cNvCxnSpPr>
            <a:stCxn id="29" idx="3"/>
            <a:endCxn id="39" idx="1"/>
          </p:cNvCxnSpPr>
          <p:nvPr/>
        </p:nvCxnSpPr>
        <p:spPr bwMode="auto">
          <a:xfrm>
            <a:off x="7340600" y="4935184"/>
            <a:ext cx="762000" cy="617"/>
          </a:xfrm>
          <a:prstGeom prst="straightConnector1">
            <a:avLst/>
          </a:prstGeom>
          <a:solidFill>
            <a:srgbClr val="00CC99"/>
          </a:solidFill>
          <a:ln w="28575" cap="flat" cmpd="sng" algn="ctr">
            <a:solidFill>
              <a:srgbClr val="2D2DB9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2" name="Elbow Connector 49">
            <a:extLst>
              <a:ext uri="{FF2B5EF4-FFF2-40B4-BE49-F238E27FC236}">
                <a16:creationId xmlns:a16="http://schemas.microsoft.com/office/drawing/2014/main" id="{72754901-B758-4172-971E-9298D5B2CDC7}"/>
              </a:ext>
            </a:extLst>
          </p:cNvPr>
          <p:cNvCxnSpPr>
            <a:stCxn id="39" idx="2"/>
            <a:endCxn id="30" idx="3"/>
          </p:cNvCxnSpPr>
          <p:nvPr/>
        </p:nvCxnSpPr>
        <p:spPr bwMode="auto">
          <a:xfrm rot="5400000">
            <a:off x="8082785" y="4345584"/>
            <a:ext cx="420631" cy="1905000"/>
          </a:xfrm>
          <a:prstGeom prst="bentConnector2">
            <a:avLst/>
          </a:prstGeom>
          <a:solidFill>
            <a:srgbClr val="00CC99"/>
          </a:solidFill>
          <a:ln w="2857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3" name="Elbow Connector 51">
            <a:extLst>
              <a:ext uri="{FF2B5EF4-FFF2-40B4-BE49-F238E27FC236}">
                <a16:creationId xmlns:a16="http://schemas.microsoft.com/office/drawing/2014/main" id="{27C1264F-1A2F-4702-B0A5-E3BA6683A9F6}"/>
              </a:ext>
            </a:extLst>
          </p:cNvPr>
          <p:cNvCxnSpPr>
            <a:stCxn id="38" idx="3"/>
            <a:endCxn id="31" idx="3"/>
          </p:cNvCxnSpPr>
          <p:nvPr/>
        </p:nvCxnSpPr>
        <p:spPr bwMode="auto">
          <a:xfrm flipH="1">
            <a:off x="7340600" y="4514359"/>
            <a:ext cx="3048000" cy="1603641"/>
          </a:xfrm>
          <a:prstGeom prst="bentConnector3">
            <a:avLst>
              <a:gd name="adj1" fmla="val -7500"/>
            </a:avLst>
          </a:prstGeom>
          <a:solidFill>
            <a:srgbClr val="00CC99"/>
          </a:solidFill>
          <a:ln w="2857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lg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237FF6-22B2-4E73-9ED2-DD7672BE69D0}"/>
              </a:ext>
            </a:extLst>
          </p:cNvPr>
          <p:cNvCxnSpPr>
            <a:stCxn id="30" idx="2"/>
            <a:endCxn id="31" idx="0"/>
          </p:cNvCxnSpPr>
          <p:nvPr/>
        </p:nvCxnSpPr>
        <p:spPr bwMode="auto">
          <a:xfrm>
            <a:off x="6454775" y="5660368"/>
            <a:ext cx="0" cy="305663"/>
          </a:xfrm>
          <a:prstGeom prst="straightConnector1">
            <a:avLst/>
          </a:prstGeom>
          <a:solidFill>
            <a:srgbClr val="00CC99"/>
          </a:solidFill>
          <a:ln w="28575" cap="flat" cmpd="sng" algn="ctr">
            <a:solidFill>
              <a:srgbClr val="800000"/>
            </a:solidFill>
            <a:prstDash val="sysDot"/>
            <a:round/>
            <a:headEnd type="none" w="med" len="med"/>
            <a:tailEnd type="triangle" w="med" len="lg"/>
          </a:ln>
          <a:effectLst/>
        </p:spPr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EA3CC986-6347-4EA4-853B-3EC76A1BD908}"/>
              </a:ext>
            </a:extLst>
          </p:cNvPr>
          <p:cNvSpPr/>
          <p:nvPr/>
        </p:nvSpPr>
        <p:spPr bwMode="auto">
          <a:xfrm>
            <a:off x="5359400" y="5356431"/>
            <a:ext cx="104775" cy="913537"/>
          </a:xfrm>
          <a:prstGeom prst="leftBrace">
            <a:avLst>
              <a:gd name="adj1" fmla="val 93182"/>
              <a:gd name="adj2" fmla="val 50000"/>
            </a:avLst>
          </a:prstGeom>
          <a:noFill/>
          <a:ln w="127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6C26788E-FA22-40A3-A141-9094657698AE}"/>
              </a:ext>
            </a:extLst>
          </p:cNvPr>
          <p:cNvSpPr txBox="1">
            <a:spLocks/>
          </p:cNvSpPr>
          <p:nvPr/>
        </p:nvSpPr>
        <p:spPr bwMode="auto">
          <a:xfrm>
            <a:off x="2954028" y="5263344"/>
            <a:ext cx="2296616" cy="140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3200" b="1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Ø"/>
              <a:defRPr sz="2800">
                <a:solidFill>
                  <a:srgbClr val="0000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99"/>
                </a:solidFill>
                <a:latin typeface="Verdana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Viscosity</a:t>
            </a:r>
            <a:r>
              <a:rPr kumimoji="0" lang="en-US" sz="17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and </a:t>
            </a:r>
            <a:r>
              <a:rPr kumimoji="0" lang="en-US" sz="1700" b="1" i="0" u="none" strike="noStrike" kern="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Velocity</a:t>
            </a:r>
            <a:r>
              <a:rPr kumimoji="0" lang="en-US" sz="17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kumimoji="0" lang="en-US" sz="17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determined through inference from </a:t>
            </a:r>
            <a:r>
              <a:rPr kumimoji="0" lang="en-US" sz="1700" b="1" i="1" u="none" strike="noStrike" kern="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</a:t>
            </a:r>
            <a:r>
              <a:rPr kumimoji="0" lang="en-US" sz="17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kumimoji="0" lang="en-US" sz="17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and </a:t>
            </a:r>
            <a:r>
              <a:rPr kumimoji="0" lang="en-US" sz="1700" b="1" i="1" u="none" strike="noStrike" kern="0" cap="none" spc="0" normalizeH="0" baseline="0" noProof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T</a:t>
            </a:r>
            <a:r>
              <a:rPr kumimoji="0" lang="en-US" sz="17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 </a:t>
            </a:r>
            <a:r>
              <a:rPr kumimoji="0" lang="en-US" sz="17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measurements</a:t>
            </a:r>
            <a:endParaRPr kumimoji="0" lang="en-US" sz="17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aphicFrame>
        <p:nvGraphicFramePr>
          <p:cNvPr id="47" name="Object 46">
            <a:extLst>
              <a:ext uri="{FF2B5EF4-FFF2-40B4-BE49-F238E27FC236}">
                <a16:creationId xmlns:a16="http://schemas.microsoft.com/office/drawing/2014/main" id="{2C032756-CE44-453B-B096-D57C98B2FA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546392"/>
              </p:ext>
            </p:extLst>
          </p:nvPr>
        </p:nvGraphicFramePr>
        <p:xfrm>
          <a:off x="2226308" y="1285528"/>
          <a:ext cx="6562725" cy="259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3" imgW="3533771" imgH="1400112" progId="Visio.Drawing.11">
                  <p:embed/>
                </p:oleObj>
              </mc:Choice>
              <mc:Fallback>
                <p:oleObj name="Visio" r:id="rId3" imgW="3533771" imgH="1400112" progId="Visio.Drawing.11">
                  <p:embed/>
                  <p:pic>
                    <p:nvPicPr>
                      <p:cNvPr id="15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6308" y="1285528"/>
                        <a:ext cx="6562725" cy="2595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" name="Picture 25">
            <a:extLst>
              <a:ext uri="{FF2B5EF4-FFF2-40B4-BE49-F238E27FC236}">
                <a16:creationId xmlns:a16="http://schemas.microsoft.com/office/drawing/2014/main" id="{90286A01-555D-44DE-902A-1384C455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00" y="1590936"/>
            <a:ext cx="2772308" cy="168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22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943C-C0DB-41BF-9331-16955D16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Sensing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ACC47-342A-44CC-95FA-BDD30E31C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AC2D89-D721-48D9-AB40-6144865239D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088" y="1362958"/>
            <a:ext cx="2260600" cy="2527935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196A64-762A-494F-A884-82407FCE65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44" y="3156200"/>
            <a:ext cx="5702753" cy="2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CFF2BB-6AA4-4231-B478-85590AB45D62}"/>
              </a:ext>
            </a:extLst>
          </p:cNvPr>
          <p:cNvSpPr txBox="1"/>
          <p:nvPr/>
        </p:nvSpPr>
        <p:spPr>
          <a:xfrm>
            <a:off x="2300412" y="4387294"/>
            <a:ext cx="28037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2286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 Narrow" panose="020B0606020202030204" pitchFamily="34" charset="0"/>
                <a:ea typeface="宋体" pitchFamily="2" charset="-122"/>
              </a:rPr>
              <a:t>Acoustic Wireless data transmission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FF"/>
                </a:solidFill>
                <a:latin typeface="Arial Narrow" panose="020B0606020202030204" pitchFamily="34" charset="0"/>
                <a:ea typeface="宋体" pitchFamily="2" charset="-122"/>
              </a:rPr>
              <a:t>Immune to electro-magnetic shielding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FF"/>
                </a:solidFill>
                <a:latin typeface="Arial Narrow" panose="020B0606020202030204" pitchFamily="34" charset="0"/>
                <a:ea typeface="宋体" pitchFamily="2" charset="-122"/>
              </a:rPr>
              <a:t>No through hole to be drilled on mold for remote data retrieval</a:t>
            </a:r>
          </a:p>
        </p:txBody>
      </p:sp>
      <p:sp>
        <p:nvSpPr>
          <p:cNvPr id="13" name="Curved Right Arrow 21">
            <a:extLst>
              <a:ext uri="{FF2B5EF4-FFF2-40B4-BE49-F238E27FC236}">
                <a16:creationId xmlns:a16="http://schemas.microsoft.com/office/drawing/2014/main" id="{02F7ED96-2E97-4633-8481-D896E67017D3}"/>
              </a:ext>
            </a:extLst>
          </p:cNvPr>
          <p:cNvSpPr/>
          <p:nvPr/>
        </p:nvSpPr>
        <p:spPr>
          <a:xfrm rot="19582041" flipH="1">
            <a:off x="5087056" y="2387735"/>
            <a:ext cx="454040" cy="709027"/>
          </a:xfrm>
          <a:prstGeom prst="curvedRightArrow">
            <a:avLst/>
          </a:prstGeom>
          <a:solidFill>
            <a:srgbClr val="00CC99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2CEFF-0D71-4A7C-A843-A2ACD3C54227}"/>
              </a:ext>
            </a:extLst>
          </p:cNvPr>
          <p:cNvSpPr/>
          <p:nvPr/>
        </p:nvSpPr>
        <p:spPr>
          <a:xfrm>
            <a:off x="5699448" y="1218942"/>
            <a:ext cx="34417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CC"/>
                </a:solidFill>
                <a:latin typeface="Arial Narrow" panose="020B0606020202030204" pitchFamily="34" charset="0"/>
                <a:ea typeface="宋体" pitchFamily="2" charset="-122"/>
              </a:rPr>
              <a:t>Multivariate Sensing </a:t>
            </a:r>
            <a:r>
              <a:rPr lang="en-US" dirty="0">
                <a:solidFill>
                  <a:srgbClr val="000000"/>
                </a:solidFill>
                <a:latin typeface="Arial Narrow" panose="020B0606020202030204" pitchFamily="34" charset="0"/>
                <a:ea typeface="宋体" pitchFamily="2" charset="-122"/>
              </a:rPr>
              <a:t>(MVS) </a:t>
            </a:r>
            <a:endParaRPr lang="en-US" sz="2400" dirty="0">
              <a:solidFill>
                <a:srgbClr val="000000"/>
              </a:solidFill>
              <a:latin typeface="Arial Narrow" panose="020B0606020202030204" pitchFamily="34" charset="0"/>
              <a:ea typeface="宋体" pitchFamily="2" charset="-122"/>
            </a:endParaRPr>
          </a:p>
          <a:p>
            <a:pPr marL="349250" indent="-228600" defTabSz="9144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 Narrow" panose="020B0606020202030204" pitchFamily="34" charset="0"/>
                <a:ea typeface="宋体" pitchFamily="2" charset="-122"/>
              </a:rPr>
              <a:t>4 parameters/sensor package</a:t>
            </a:r>
            <a:endParaRPr lang="en-US" sz="1200" dirty="0">
              <a:solidFill>
                <a:srgbClr val="000000"/>
              </a:solidFill>
              <a:latin typeface="Arial Narrow" panose="020B0606020202030204" pitchFamily="34" charset="0"/>
              <a:ea typeface="宋体" pitchFamily="2" charset="-122"/>
            </a:endParaRP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rgbClr val="0000FF"/>
                </a:solidFill>
                <a:latin typeface="Arial Narrow" panose="020B0606020202030204" pitchFamily="34" charset="0"/>
                <a:ea typeface="宋体" pitchFamily="2" charset="-122"/>
              </a:rPr>
              <a:t>Pressure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rgbClr val="0000FF"/>
                </a:solidFill>
                <a:latin typeface="Arial Narrow" panose="020B0606020202030204" pitchFamily="34" charset="0"/>
                <a:ea typeface="宋体" pitchFamily="2" charset="-122"/>
              </a:rPr>
              <a:t>Temperature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rgbClr val="0000FF"/>
                </a:solidFill>
                <a:latin typeface="Arial Narrow" panose="020B0606020202030204" pitchFamily="34" charset="0"/>
                <a:ea typeface="宋体" pitchFamily="2" charset="-122"/>
              </a:rPr>
              <a:t>Velocity</a:t>
            </a:r>
          </a:p>
          <a:p>
            <a:pPr marL="800100" lvl="1" indent="-34290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rgbClr val="0000FF"/>
                </a:solidFill>
                <a:latin typeface="Arial Narrow" panose="020B0606020202030204" pitchFamily="34" charset="0"/>
                <a:ea typeface="宋体" pitchFamily="2" charset="-122"/>
              </a:rPr>
              <a:t>Viscosity</a:t>
            </a:r>
          </a:p>
        </p:txBody>
      </p:sp>
    </p:spTree>
    <p:extLst>
      <p:ext uri="{BB962C8B-B14F-4D97-AF65-F5344CB8AC3E}">
        <p14:creationId xmlns:p14="http://schemas.microsoft.com/office/powerpoint/2010/main" val="459746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7E96-2EE7-4DBE-8A36-AD09C156A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Mechanisms for Data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1374F-B03E-4810-8EB1-D185D3F9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19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238B0E-A6FA-4E0E-A2D9-6D7F662F5949}"/>
              </a:ext>
            </a:extLst>
          </p:cNvPr>
          <p:cNvCxnSpPr/>
          <p:nvPr/>
        </p:nvCxnSpPr>
        <p:spPr>
          <a:xfrm flipV="1">
            <a:off x="2451100" y="1866900"/>
            <a:ext cx="0" cy="1600200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B5BE2DB-D648-47CF-88C6-3F59AEBEE822}"/>
              </a:ext>
            </a:extLst>
          </p:cNvPr>
          <p:cNvSpPr/>
          <p:nvPr/>
        </p:nvSpPr>
        <p:spPr bwMode="auto">
          <a:xfrm>
            <a:off x="2149214" y="1244340"/>
            <a:ext cx="2741701" cy="698760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>
                <a:lumMod val="9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Data Transmission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D570FA-DA85-4AEC-8453-8999CF40C1D2}"/>
              </a:ext>
            </a:extLst>
          </p:cNvPr>
          <p:cNvSpPr/>
          <p:nvPr/>
        </p:nvSpPr>
        <p:spPr bwMode="auto">
          <a:xfrm>
            <a:off x="8533828" y="2116385"/>
            <a:ext cx="2378081" cy="2722315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itchFamily="34" charset="0"/>
              <a:ea typeface="宋体"/>
              <a:cs typeface="+mn-cs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8140D7-D4FD-48C0-BC70-A0C4D3D1F870}"/>
              </a:ext>
            </a:extLst>
          </p:cNvPr>
          <p:cNvSpPr txBox="1">
            <a:spLocks/>
          </p:cNvSpPr>
          <p:nvPr/>
        </p:nvSpPr>
        <p:spPr bwMode="auto">
          <a:xfrm>
            <a:off x="2149214" y="4762500"/>
            <a:ext cx="6019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3200" b="1">
                <a:solidFill>
                  <a:srgbClr val="000099"/>
                </a:solidFill>
                <a:latin typeface="Arial Narrow" pitchFamily="34" charset="0"/>
                <a:ea typeface="宋体" pitchFamily="2" charset="-122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Ø"/>
              <a:defRPr sz="280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  <a:ea typeface="+mn-ea"/>
              </a:defRPr>
            </a:lvl9pPr>
          </a:lstStyle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  <a:cs typeface="+mn-cs"/>
              </a:rPr>
              <a:t>Wireless advantages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Improved flexibility for sensor deployment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Minimized modification on machine structure</a:t>
            </a:r>
          </a:p>
          <a:p>
            <a:pPr marL="685800" marR="0" lvl="1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70000"/>
              <a:buFont typeface="Wingdings" pitchFamily="2" charset="2"/>
              <a:buChar char="ü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Reduced cost on installation and maintenance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FAAFB-9856-4DED-90AC-73D7A1CE22EA}"/>
              </a:ext>
            </a:extLst>
          </p:cNvPr>
          <p:cNvCxnSpPr/>
          <p:nvPr/>
        </p:nvCxnSpPr>
        <p:spPr>
          <a:xfrm flipV="1">
            <a:off x="2785986" y="2621154"/>
            <a:ext cx="0" cy="1684146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76550E-9E95-4AE2-B6C8-96D891414388}"/>
              </a:ext>
            </a:extLst>
          </p:cNvPr>
          <p:cNvCxnSpPr/>
          <p:nvPr/>
        </p:nvCxnSpPr>
        <p:spPr bwMode="auto">
          <a:xfrm>
            <a:off x="2784478" y="4305300"/>
            <a:ext cx="335547" cy="0"/>
          </a:xfrm>
          <a:prstGeom prst="straightConnector1">
            <a:avLst/>
          </a:prstGeom>
          <a:solidFill>
            <a:srgbClr val="00CC99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BC9A8-BAB0-4D3F-878A-43F0972DC7D8}"/>
              </a:ext>
            </a:extLst>
          </p:cNvPr>
          <p:cNvCxnSpPr/>
          <p:nvPr/>
        </p:nvCxnSpPr>
        <p:spPr bwMode="auto">
          <a:xfrm>
            <a:off x="2785986" y="2621154"/>
            <a:ext cx="350914" cy="0"/>
          </a:xfrm>
          <a:prstGeom prst="straightConnector1">
            <a:avLst/>
          </a:prstGeom>
          <a:solidFill>
            <a:srgbClr val="00CC99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F8BDA91-A9BC-4B64-912B-77FC83D50038}"/>
              </a:ext>
            </a:extLst>
          </p:cNvPr>
          <p:cNvSpPr/>
          <p:nvPr/>
        </p:nvSpPr>
        <p:spPr bwMode="auto">
          <a:xfrm>
            <a:off x="3153714" y="2171700"/>
            <a:ext cx="2424449" cy="826021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>
                <a:lumMod val="9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Wired 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Transmission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5F5A3-2082-413D-B3FC-E59BB0F0D508}"/>
              </a:ext>
            </a:extLst>
          </p:cNvPr>
          <p:cNvSpPr/>
          <p:nvPr/>
        </p:nvSpPr>
        <p:spPr bwMode="auto">
          <a:xfrm>
            <a:off x="3139764" y="3086100"/>
            <a:ext cx="2438400" cy="75725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>
                <a:lumMod val="9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Electromagnetic 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Waves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B10C90-664F-475F-A53F-61AA7AD20B69}"/>
              </a:ext>
            </a:extLst>
          </p:cNvPr>
          <p:cNvSpPr/>
          <p:nvPr/>
        </p:nvSpPr>
        <p:spPr bwMode="auto">
          <a:xfrm>
            <a:off x="3136900" y="3988321"/>
            <a:ext cx="2438400" cy="77417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Acoustic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 Waves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05478C-3241-4820-9270-394D96727533}"/>
              </a:ext>
            </a:extLst>
          </p:cNvPr>
          <p:cNvCxnSpPr/>
          <p:nvPr/>
        </p:nvCxnSpPr>
        <p:spPr bwMode="auto">
          <a:xfrm>
            <a:off x="5578164" y="3390900"/>
            <a:ext cx="418711" cy="0"/>
          </a:xfrm>
          <a:prstGeom prst="straightConnector1">
            <a:avLst/>
          </a:prstGeom>
          <a:solidFill>
            <a:srgbClr val="00CC99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3D7D6C7-A2CB-4878-A7C3-87507EA8DB85}"/>
              </a:ext>
            </a:extLst>
          </p:cNvPr>
          <p:cNvSpPr/>
          <p:nvPr/>
        </p:nvSpPr>
        <p:spPr bwMode="auto">
          <a:xfrm>
            <a:off x="5996875" y="2222365"/>
            <a:ext cx="2245425" cy="730385"/>
          </a:xfrm>
          <a:prstGeom prst="rect">
            <a:avLst/>
          </a:prstGeom>
          <a:solidFill>
            <a:srgbClr val="CCFFCC"/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Requires drilled holes, Intrusive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9CB03-3D8F-4A21-824C-94BFAC9A474D}"/>
              </a:ext>
            </a:extLst>
          </p:cNvPr>
          <p:cNvSpPr/>
          <p:nvPr/>
        </p:nvSpPr>
        <p:spPr bwMode="auto">
          <a:xfrm>
            <a:off x="5996875" y="3021821"/>
            <a:ext cx="2245425" cy="762001"/>
          </a:xfrm>
          <a:prstGeom prst="rect">
            <a:avLst/>
          </a:prstGeom>
          <a:solidFill>
            <a:srgbClr val="CCFFCC"/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Not feasible for RF-shielded media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B327A2-11AE-4D55-912D-5D30F4A498BF}"/>
              </a:ext>
            </a:extLst>
          </p:cNvPr>
          <p:cNvSpPr/>
          <p:nvPr/>
        </p:nvSpPr>
        <p:spPr bwMode="auto">
          <a:xfrm>
            <a:off x="5996875" y="3949310"/>
            <a:ext cx="2245425" cy="85129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Non-intrusive, propagates in RF-shielded media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729E2B-EFA6-48E3-AB1A-A1E6D0C2EF0B}"/>
              </a:ext>
            </a:extLst>
          </p:cNvPr>
          <p:cNvSpPr txBox="1"/>
          <p:nvPr/>
        </p:nvSpPr>
        <p:spPr>
          <a:xfrm>
            <a:off x="8533828" y="3691522"/>
            <a:ext cx="2510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Acoustic modulation</a:t>
            </a:r>
          </a:p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Wave propagation</a:t>
            </a:r>
          </a:p>
          <a:p>
            <a:pPr marL="285750" indent="-285750" defTabSz="914400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ü"/>
            </a:pPr>
            <a:r>
              <a:rPr lang="en-US" sz="2000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Feature extraction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FA7ABB2B-80C6-45B8-98D9-FB933327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0" y="2208609"/>
            <a:ext cx="260183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0A89BB-D887-4482-83EC-5740CD57C883}"/>
              </a:ext>
            </a:extLst>
          </p:cNvPr>
          <p:cNvCxnSpPr/>
          <p:nvPr/>
        </p:nvCxnSpPr>
        <p:spPr>
          <a:xfrm flipV="1">
            <a:off x="2451506" y="2177623"/>
            <a:ext cx="0" cy="982367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ight Arrow 33">
            <a:extLst>
              <a:ext uri="{FF2B5EF4-FFF2-40B4-BE49-F238E27FC236}">
                <a16:creationId xmlns:a16="http://schemas.microsoft.com/office/drawing/2014/main" id="{C6E9946F-2D78-4421-9BDE-69AF2246ACEA}"/>
              </a:ext>
            </a:extLst>
          </p:cNvPr>
          <p:cNvSpPr/>
          <p:nvPr/>
        </p:nvSpPr>
        <p:spPr>
          <a:xfrm>
            <a:off x="8242300" y="4212177"/>
            <a:ext cx="338330" cy="321723"/>
          </a:xfrm>
          <a:prstGeom prst="rightArrow">
            <a:avLst/>
          </a:prstGeom>
          <a:solidFill>
            <a:srgbClr val="C00000"/>
          </a:solidFill>
          <a:ln w="28575">
            <a:solidFill>
              <a:srgbClr val="0000CC"/>
            </a:solidFill>
          </a:ln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44554E-0C00-4761-946E-B7FFBD53A44A}"/>
              </a:ext>
            </a:extLst>
          </p:cNvPr>
          <p:cNvSpPr/>
          <p:nvPr/>
        </p:nvSpPr>
        <p:spPr bwMode="auto">
          <a:xfrm>
            <a:off x="8588006" y="1735385"/>
            <a:ext cx="2258346" cy="304800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C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34" charset="0"/>
                <a:ea typeface="宋体"/>
                <a:cs typeface="+mn-cs"/>
              </a:rPr>
              <a:t>Acoustic Transmission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C18CF4-F754-4A8E-A29E-791689799B29}"/>
              </a:ext>
            </a:extLst>
          </p:cNvPr>
          <p:cNvCxnSpPr/>
          <p:nvPr/>
        </p:nvCxnSpPr>
        <p:spPr>
          <a:xfrm flipH="1">
            <a:off x="2454370" y="3467100"/>
            <a:ext cx="608556" cy="0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08DDF5-4B5B-42E5-AF00-383C7B997E2D}"/>
              </a:ext>
            </a:extLst>
          </p:cNvPr>
          <p:cNvCxnSpPr/>
          <p:nvPr/>
        </p:nvCxnSpPr>
        <p:spPr bwMode="auto">
          <a:xfrm>
            <a:off x="5578164" y="4375410"/>
            <a:ext cx="418711" cy="0"/>
          </a:xfrm>
          <a:prstGeom prst="straightConnector1">
            <a:avLst/>
          </a:prstGeom>
          <a:solidFill>
            <a:srgbClr val="00CC99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A4A783-254D-4C49-9A8F-0E8F86FF1655}"/>
              </a:ext>
            </a:extLst>
          </p:cNvPr>
          <p:cNvCxnSpPr/>
          <p:nvPr/>
        </p:nvCxnSpPr>
        <p:spPr bwMode="auto">
          <a:xfrm>
            <a:off x="5578164" y="2621154"/>
            <a:ext cx="418711" cy="0"/>
          </a:xfrm>
          <a:prstGeom prst="straightConnector1">
            <a:avLst/>
          </a:prstGeom>
          <a:solidFill>
            <a:srgbClr val="00CC99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7" name="Picture 10" descr="http://www.proaudiosuperstore.com/media/grundorf-stp152m.jpg">
            <a:extLst>
              <a:ext uri="{FF2B5EF4-FFF2-40B4-BE49-F238E27FC236}">
                <a16:creationId xmlns:a16="http://schemas.microsoft.com/office/drawing/2014/main" id="{EF5977EA-24D1-4A88-B83E-BC67680AC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6100" y="4052888"/>
            <a:ext cx="934192" cy="65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encrypted-tbn3.google.com/images?q=tbn:ANd9GcQBfSbQjYSmswBrZSmORuBrK3G0L7MCLZHW1Wd227ifa5cUuB4I">
            <a:extLst>
              <a:ext uri="{FF2B5EF4-FFF2-40B4-BE49-F238E27FC236}">
                <a16:creationId xmlns:a16="http://schemas.microsoft.com/office/drawing/2014/main" id="{5CEB0D64-57C3-4676-AB8D-6AEF0887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129" y="3190205"/>
            <a:ext cx="531985" cy="6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12" descr="http://img.ehowcdn.com/article-new/ehow/images/a08/7e/bt/advantages-pcm-800x800.jpg">
            <a:extLst>
              <a:ext uri="{FF2B5EF4-FFF2-40B4-BE49-F238E27FC236}">
                <a16:creationId xmlns:a16="http://schemas.microsoft.com/office/drawing/2014/main" id="{96F80E0C-3F73-4623-9C3A-AFAF7E1C5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rgbClr val="2D2DB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0" y="1301312"/>
            <a:ext cx="836785" cy="55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encrypted-tbn3.google.com/images?q=tbn:ANd9GcRRl5Z4NmdVrgfLrVGLpfJ9mh8S26_iF45bSBGgnGZQDITXownCJg">
            <a:extLst>
              <a:ext uri="{FF2B5EF4-FFF2-40B4-BE49-F238E27FC236}">
                <a16:creationId xmlns:a16="http://schemas.microsoft.com/office/drawing/2014/main" id="{7803B63A-246E-40C2-8D4F-0C850E50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037" y="2332298"/>
            <a:ext cx="929863" cy="61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90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5D9A-F987-4018-8104-18C59798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Processes</a:t>
            </a:r>
          </a:p>
        </p:txBody>
      </p:sp>
      <p:pic>
        <p:nvPicPr>
          <p:cNvPr id="4" name="Online Media 3" title="Turning &amp; the Lathe">
            <a:hlinkClick r:id="" action="ppaction://media"/>
            <a:extLst>
              <a:ext uri="{FF2B5EF4-FFF2-40B4-BE49-F238E27FC236}">
                <a16:creationId xmlns:a16="http://schemas.microsoft.com/office/drawing/2014/main" id="{67CA5BE3-B4B1-4135-9FE1-54887803D08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1724053" y="4013200"/>
            <a:ext cx="2838394" cy="2127250"/>
          </a:xfrm>
          <a:prstGeom prst="rect">
            <a:avLst/>
          </a:prstGeom>
        </p:spPr>
      </p:pic>
      <p:pic>
        <p:nvPicPr>
          <p:cNvPr id="5" name="Online Media 4" title="Milling &amp; Machining Centers">
            <a:hlinkClick r:id="" action="ppaction://media"/>
            <a:extLst>
              <a:ext uri="{FF2B5EF4-FFF2-40B4-BE49-F238E27FC236}">
                <a16:creationId xmlns:a16="http://schemas.microsoft.com/office/drawing/2014/main" id="{F9883CCE-DC84-4C6A-B579-F7C573190F4F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/>
          <a:stretch>
            <a:fillRect/>
          </a:stretch>
        </p:blipFill>
        <p:spPr>
          <a:xfrm>
            <a:off x="2901950" y="1177738"/>
            <a:ext cx="2838394" cy="2127250"/>
          </a:xfrm>
          <a:prstGeom prst="rect">
            <a:avLst/>
          </a:prstGeom>
        </p:spPr>
      </p:pic>
      <p:pic>
        <p:nvPicPr>
          <p:cNvPr id="7" name="Online Media 6" title="Plastic Injection Molding">
            <a:hlinkClick r:id="" action="ppaction://media"/>
            <a:extLst>
              <a:ext uri="{FF2B5EF4-FFF2-40B4-BE49-F238E27FC236}">
                <a16:creationId xmlns:a16="http://schemas.microsoft.com/office/drawing/2014/main" id="{5C71A167-3A76-4727-B788-E969329A4805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1"/>
          <a:stretch>
            <a:fillRect/>
          </a:stretch>
        </p:blipFill>
        <p:spPr>
          <a:xfrm>
            <a:off x="5238806" y="4013200"/>
            <a:ext cx="2838395" cy="2127250"/>
          </a:xfrm>
          <a:prstGeom prst="rect">
            <a:avLst/>
          </a:prstGeom>
        </p:spPr>
      </p:pic>
      <p:pic>
        <p:nvPicPr>
          <p:cNvPr id="8" name="Online Media 7" title="Sheet Metal Stamping Dies &amp; Processes">
            <a:hlinkClick r:id="" action="ppaction://media"/>
            <a:extLst>
              <a:ext uri="{FF2B5EF4-FFF2-40B4-BE49-F238E27FC236}">
                <a16:creationId xmlns:a16="http://schemas.microsoft.com/office/drawing/2014/main" id="{E4B8B60B-E2FD-4ED4-A5A1-52E7A72883CD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2"/>
          <a:stretch>
            <a:fillRect/>
          </a:stretch>
        </p:blipFill>
        <p:spPr>
          <a:xfrm>
            <a:off x="8753560" y="4013200"/>
            <a:ext cx="2838394" cy="212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66D8F-7ACB-4D3B-A602-1E0EF4796892}"/>
              </a:ext>
            </a:extLst>
          </p:cNvPr>
          <p:cNvSpPr txBox="1"/>
          <p:nvPr/>
        </p:nvSpPr>
        <p:spPr>
          <a:xfrm>
            <a:off x="3825846" y="3368347"/>
            <a:ext cx="141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Milling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8AE890-B379-46CF-AEC8-58826852D543}"/>
              </a:ext>
            </a:extLst>
          </p:cNvPr>
          <p:cNvSpPr txBox="1"/>
          <p:nvPr/>
        </p:nvSpPr>
        <p:spPr>
          <a:xfrm>
            <a:off x="2436770" y="6140450"/>
            <a:ext cx="1412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Turning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A15696-4772-4D99-8A7A-4EDAEA0FB2D0}"/>
              </a:ext>
            </a:extLst>
          </p:cNvPr>
          <p:cNvSpPr txBox="1"/>
          <p:nvPr/>
        </p:nvSpPr>
        <p:spPr>
          <a:xfrm>
            <a:off x="5041901" y="6140450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Injection Molding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122E96-31B9-40D5-BCB0-7E4844E5911F}"/>
              </a:ext>
            </a:extLst>
          </p:cNvPr>
          <p:cNvSpPr txBox="1"/>
          <p:nvPr/>
        </p:nvSpPr>
        <p:spPr>
          <a:xfrm>
            <a:off x="8655107" y="6140450"/>
            <a:ext cx="303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Stamping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0D5257-9714-4995-A8C3-9967514272F2}"/>
              </a:ext>
            </a:extLst>
          </p:cNvPr>
          <p:cNvSpPr txBox="1"/>
          <p:nvPr/>
        </p:nvSpPr>
        <p:spPr>
          <a:xfrm>
            <a:off x="6658003" y="3368347"/>
            <a:ext cx="4517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Additive Manufacturing</a:t>
            </a:r>
          </a:p>
        </p:txBody>
      </p:sp>
      <p:pic>
        <p:nvPicPr>
          <p:cNvPr id="16" name="Online Media 15" title="3D Metal Printing-Powder Bed Fusion">
            <a:hlinkClick r:id="" action="ppaction://media"/>
            <a:extLst>
              <a:ext uri="{FF2B5EF4-FFF2-40B4-BE49-F238E27FC236}">
                <a16:creationId xmlns:a16="http://schemas.microsoft.com/office/drawing/2014/main" id="{056F2476-4636-4BDC-9D41-A7AA09696061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3"/>
          <a:stretch>
            <a:fillRect/>
          </a:stretch>
        </p:blipFill>
        <p:spPr>
          <a:xfrm>
            <a:off x="7038974" y="1192208"/>
            <a:ext cx="3756053" cy="2112780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655722-5DE8-4767-9BBE-D97B30C8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18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0559F-60D7-4210-8F26-A7829269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Wave Propagation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D8EC7-0EA6-45D5-9F63-80574EB0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 descr="http://upload.wikimedia.org/wikipedia/commons/6/62/Onde_compression_impulsion_1d_30_petit.gif">
            <a:extLst>
              <a:ext uri="{FF2B5EF4-FFF2-40B4-BE49-F238E27FC236}">
                <a16:creationId xmlns:a16="http://schemas.microsoft.com/office/drawing/2014/main" id="{318CC21F-9A45-47A9-B175-5C2B722F99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873" y="1406870"/>
            <a:ext cx="3232618" cy="139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0C6CF1A-14E5-42E9-92BD-5FC1594A53B4}"/>
              </a:ext>
            </a:extLst>
          </p:cNvPr>
          <p:cNvGrpSpPr/>
          <p:nvPr/>
        </p:nvGrpSpPr>
        <p:grpSpPr>
          <a:xfrm>
            <a:off x="2451100" y="3191189"/>
            <a:ext cx="8311953" cy="1845075"/>
            <a:chOff x="216294" y="2855888"/>
            <a:chExt cx="8763000" cy="19988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587F8E-9174-4F6C-AC93-2146A9FF3CC8}"/>
                </a:ext>
              </a:extLst>
            </p:cNvPr>
            <p:cNvGrpSpPr/>
            <p:nvPr/>
          </p:nvGrpSpPr>
          <p:grpSpPr>
            <a:xfrm>
              <a:off x="216294" y="4092691"/>
              <a:ext cx="8763000" cy="762000"/>
              <a:chOff x="304800" y="2971800"/>
              <a:chExt cx="8763000" cy="762000"/>
            </a:xfrm>
          </p:grpSpPr>
          <p:sp>
            <p:nvSpPr>
              <p:cNvPr id="13" name="Left-Right Arrow 12">
                <a:extLst>
                  <a:ext uri="{FF2B5EF4-FFF2-40B4-BE49-F238E27FC236}">
                    <a16:creationId xmlns:a16="http://schemas.microsoft.com/office/drawing/2014/main" id="{D624A69D-DC5A-48C7-B949-D951E683FC7D}"/>
                  </a:ext>
                </a:extLst>
              </p:cNvPr>
              <p:cNvSpPr/>
              <p:nvPr/>
            </p:nvSpPr>
            <p:spPr>
              <a:xfrm>
                <a:off x="304800" y="3276600"/>
                <a:ext cx="8763000" cy="457200"/>
              </a:xfrm>
              <a:prstGeom prst="leftRightArrow">
                <a:avLst/>
              </a:prstGeom>
              <a:solidFill>
                <a:srgbClr val="002060"/>
              </a:solidFill>
              <a:ln>
                <a:solidFill>
                  <a:srgbClr val="00CC99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B471DF1-2145-46BC-BEA6-E1E4FF4D9297}"/>
                  </a:ext>
                </a:extLst>
              </p:cNvPr>
              <p:cNvSpPr/>
              <p:nvPr/>
            </p:nvSpPr>
            <p:spPr>
              <a:xfrm>
                <a:off x="1600200" y="3390900"/>
                <a:ext cx="228600" cy="2286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CC99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321DCA-2B7E-4A3E-9004-7D20D356D868}"/>
                  </a:ext>
                </a:extLst>
              </p:cNvPr>
              <p:cNvSpPr/>
              <p:nvPr/>
            </p:nvSpPr>
            <p:spPr>
              <a:xfrm>
                <a:off x="3727872" y="3390900"/>
                <a:ext cx="228600" cy="2286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CC99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FB4B92-A70B-40FD-953A-41D89FE56753}"/>
                  </a:ext>
                </a:extLst>
              </p:cNvPr>
              <p:cNvSpPr/>
              <p:nvPr/>
            </p:nvSpPr>
            <p:spPr>
              <a:xfrm>
                <a:off x="6189977" y="3395980"/>
                <a:ext cx="228600" cy="2286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CC99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BB09821-3E5E-458E-8A5B-6583E8F55897}"/>
                  </a:ext>
                </a:extLst>
              </p:cNvPr>
              <p:cNvSpPr/>
              <p:nvPr/>
            </p:nvSpPr>
            <p:spPr>
              <a:xfrm>
                <a:off x="8153400" y="3390900"/>
                <a:ext cx="228600" cy="2286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CC99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88331E-4C47-47A3-A431-2FA7B4E5ECF8}"/>
                  </a:ext>
                </a:extLst>
              </p:cNvPr>
              <p:cNvSpPr txBox="1"/>
              <p:nvPr/>
            </p:nvSpPr>
            <p:spPr>
              <a:xfrm>
                <a:off x="1371600" y="2983468"/>
                <a:ext cx="807400" cy="400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 Narrow" pitchFamily="34" charset="0"/>
                    <a:ea typeface="宋体" pitchFamily="2" charset="-122"/>
                  </a:rPr>
                  <a:t>20 Hz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DA630C-1294-40E2-BBE5-68F10B60BC07}"/>
                  </a:ext>
                </a:extLst>
              </p:cNvPr>
              <p:cNvSpPr txBox="1"/>
              <p:nvPr/>
            </p:nvSpPr>
            <p:spPr>
              <a:xfrm>
                <a:off x="3505199" y="2971800"/>
                <a:ext cx="949955" cy="400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 Narrow" pitchFamily="34" charset="0"/>
                    <a:ea typeface="宋体" pitchFamily="2" charset="-122"/>
                  </a:rPr>
                  <a:t>20 </a:t>
                </a: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 Narrow" pitchFamily="34" charset="0"/>
                    <a:ea typeface="宋体" pitchFamily="2" charset="-122"/>
                  </a:rPr>
                  <a:t>k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 Narrow" pitchFamily="34" charset="0"/>
                    <a:ea typeface="宋体" pitchFamily="2" charset="-122"/>
                  </a:rPr>
                  <a:t>Hz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DD6707-EAF2-4CC3-9F30-8997E9E40894}"/>
                  </a:ext>
                </a:extLst>
              </p:cNvPr>
              <p:cNvSpPr txBox="1"/>
              <p:nvPr/>
            </p:nvSpPr>
            <p:spPr>
              <a:xfrm>
                <a:off x="5847077" y="2971800"/>
                <a:ext cx="914400" cy="400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 Narrow" pitchFamily="34" charset="0"/>
                    <a:ea typeface="宋体" pitchFamily="2" charset="-122"/>
                  </a:rPr>
                  <a:t>2 MHz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31798-6CE7-448C-B280-E460D96BFC88}"/>
                  </a:ext>
                </a:extLst>
              </p:cNvPr>
              <p:cNvSpPr txBox="1"/>
              <p:nvPr/>
            </p:nvSpPr>
            <p:spPr>
              <a:xfrm>
                <a:off x="7848600" y="2983468"/>
                <a:ext cx="990600" cy="400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 Narrow" pitchFamily="34" charset="0"/>
                    <a:ea typeface="宋体" pitchFamily="2" charset="-122"/>
                  </a:rPr>
                  <a:t>200 MHz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0E212DD-043D-44A5-9341-1B054C2B6644}"/>
                  </a:ext>
                </a:extLst>
              </p:cNvPr>
              <p:cNvSpPr/>
              <p:nvPr/>
            </p:nvSpPr>
            <p:spPr>
              <a:xfrm>
                <a:off x="5067764" y="3395980"/>
                <a:ext cx="228600" cy="228601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CC99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126D5C-58D0-4677-8F28-ACCBD71CDED3}"/>
                  </a:ext>
                </a:extLst>
              </p:cNvPr>
              <p:cNvSpPr txBox="1"/>
              <p:nvPr/>
            </p:nvSpPr>
            <p:spPr>
              <a:xfrm>
                <a:off x="4828221" y="2971800"/>
                <a:ext cx="953130" cy="400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Arial Narrow" pitchFamily="34" charset="0"/>
                    <a:ea typeface="宋体" pitchFamily="2" charset="-122"/>
                  </a:rPr>
                  <a:t>100 kHz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62D480-6A66-44DB-9859-12F0286A6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9188" y="2864841"/>
              <a:ext cx="1648779" cy="1226483"/>
            </a:xfrm>
            <a:prstGeom prst="rect">
              <a:avLst/>
            </a:prstGeom>
            <a:ln>
              <a:solidFill>
                <a:srgbClr val="FFFFFF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B8367E-AB88-4A0B-97B6-56EB84FA7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8409" y="2855888"/>
              <a:ext cx="1616710" cy="1225975"/>
            </a:xfrm>
            <a:prstGeom prst="rect">
              <a:avLst/>
            </a:prstGeom>
            <a:ln>
              <a:solidFill>
                <a:srgbClr val="FFFFFF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D90ED2-736F-4568-AD43-07ADBEEA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6087" y="2863470"/>
              <a:ext cx="1474479" cy="1216053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A42D27-4591-48A7-B4B0-C98CCCE14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55073" y="2859067"/>
              <a:ext cx="1324185" cy="1209317"/>
            </a:xfrm>
            <a:prstGeom prst="rect">
              <a:avLst/>
            </a:prstGeom>
            <a:ln>
              <a:solidFill>
                <a:srgbClr val="FFFFFF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34FCCD-982D-4BAE-BCD7-9D892BC59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566" y="2859066"/>
              <a:ext cx="1295400" cy="123225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C8E69824-A387-4F5C-9767-719E7B11E780}"/>
              </a:ext>
            </a:extLst>
          </p:cNvPr>
          <p:cNvSpPr txBox="1">
            <a:spLocks/>
          </p:cNvSpPr>
          <p:nvPr/>
        </p:nvSpPr>
        <p:spPr bwMode="auto">
          <a:xfrm>
            <a:off x="2070100" y="1073034"/>
            <a:ext cx="5855568" cy="189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3200" b="1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Ø"/>
              <a:defRPr sz="2800">
                <a:solidFill>
                  <a:srgbClr val="000099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99"/>
                </a:solidFill>
                <a:latin typeface="Verdana" pitchFamily="34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Verdana" pitchFamily="34" charset="0"/>
                <a:ea typeface="+mn-ea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Properties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/>
                <a:ea typeface="宋体"/>
                <a:cs typeface="+mn-cs"/>
              </a:rPr>
              <a:t>:</a:t>
            </a:r>
          </a:p>
          <a:p>
            <a:pPr marL="5778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Longitudinal wave, particle movement direction in parallel with propagation direction</a:t>
            </a:r>
          </a:p>
          <a:p>
            <a:pPr marL="57785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Wingdings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</a:rPr>
              <a:t>Propagate via compression and decompression of medium materials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646E54-E4F5-4C2E-89F0-629363FA9827}"/>
              </a:ext>
            </a:extLst>
          </p:cNvPr>
          <p:cNvCxnSpPr/>
          <p:nvPr/>
        </p:nvCxnSpPr>
        <p:spPr bwMode="auto">
          <a:xfrm flipH="1">
            <a:off x="3462990" y="5221376"/>
            <a:ext cx="3238863" cy="0"/>
          </a:xfrm>
          <a:prstGeom prst="straightConnector1">
            <a:avLst/>
          </a:prstGeom>
          <a:solidFill>
            <a:srgbClr val="00CC99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FCD3F0-6849-40E0-953B-4FA84D833B65}"/>
              </a:ext>
            </a:extLst>
          </p:cNvPr>
          <p:cNvSpPr txBox="1"/>
          <p:nvPr/>
        </p:nvSpPr>
        <p:spPr>
          <a:xfrm>
            <a:off x="3462990" y="5214952"/>
            <a:ext cx="372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Interfere with structural vibration </a:t>
            </a:r>
            <a:r>
              <a:rPr lang="en-US" altLang="zh-CN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in manufacturing machines</a:t>
            </a:r>
            <a:endParaRPr lang="en-US" dirty="0">
              <a:solidFill>
                <a:srgbClr val="000000"/>
              </a:solidFill>
              <a:latin typeface="Arial Narrow" pitchFamily="34" charset="0"/>
              <a:ea typeface="宋体" pitchFamily="2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284B41-E6C9-4CF5-AED6-2AAC8C59CE10}"/>
              </a:ext>
            </a:extLst>
          </p:cNvPr>
          <p:cNvSpPr txBox="1"/>
          <p:nvPr/>
        </p:nvSpPr>
        <p:spPr>
          <a:xfrm>
            <a:off x="8464490" y="5175209"/>
            <a:ext cx="2521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High attenuation,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wavelength → metal crystal dimension (mm level)</a:t>
            </a:r>
            <a:endParaRPr lang="en-US" dirty="0">
              <a:solidFill>
                <a:srgbClr val="000000"/>
              </a:solidFill>
              <a:latin typeface="Arial Narrow" pitchFamily="34" charset="0"/>
              <a:ea typeface="宋体" pitchFamily="2" charset="-12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2EFFDA-10EC-4C12-9FEB-ABD557320985}"/>
              </a:ext>
            </a:extLst>
          </p:cNvPr>
          <p:cNvCxnSpPr/>
          <p:nvPr/>
        </p:nvCxnSpPr>
        <p:spPr bwMode="auto">
          <a:xfrm>
            <a:off x="8329589" y="5221376"/>
            <a:ext cx="2216630" cy="0"/>
          </a:xfrm>
          <a:prstGeom prst="straightConnector1">
            <a:avLst/>
          </a:prstGeom>
          <a:solidFill>
            <a:srgbClr val="00CC99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D5A65E-7945-4AC9-A4F5-4F4EAD2117FA}"/>
              </a:ext>
            </a:extLst>
          </p:cNvPr>
          <p:cNvCxnSpPr/>
          <p:nvPr/>
        </p:nvCxnSpPr>
        <p:spPr bwMode="auto">
          <a:xfrm>
            <a:off x="8033357" y="5036264"/>
            <a:ext cx="0" cy="354431"/>
          </a:xfrm>
          <a:prstGeom prst="line">
            <a:avLst/>
          </a:prstGeom>
          <a:solidFill>
            <a:srgbClr val="00CC99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24A052-4C4A-4155-B20B-AAC7361FDFFF}"/>
              </a:ext>
            </a:extLst>
          </p:cNvPr>
          <p:cNvCxnSpPr/>
          <p:nvPr/>
        </p:nvCxnSpPr>
        <p:spPr bwMode="auto">
          <a:xfrm>
            <a:off x="7213429" y="5036264"/>
            <a:ext cx="0" cy="354431"/>
          </a:xfrm>
          <a:prstGeom prst="line">
            <a:avLst/>
          </a:prstGeom>
          <a:solidFill>
            <a:srgbClr val="00CC99"/>
          </a:solidFill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Left Brace 30">
            <a:extLst>
              <a:ext uri="{FF2B5EF4-FFF2-40B4-BE49-F238E27FC236}">
                <a16:creationId xmlns:a16="http://schemas.microsoft.com/office/drawing/2014/main" id="{4DABFAEF-1A20-405B-A572-56BF2B17B88F}"/>
              </a:ext>
            </a:extLst>
          </p:cNvPr>
          <p:cNvSpPr/>
          <p:nvPr/>
        </p:nvSpPr>
        <p:spPr bwMode="auto">
          <a:xfrm rot="16200000">
            <a:off x="7537230" y="5143170"/>
            <a:ext cx="159287" cy="784578"/>
          </a:xfrm>
          <a:prstGeom prst="leftBrace">
            <a:avLst>
              <a:gd name="adj1" fmla="val 64040"/>
              <a:gd name="adj2" fmla="val 50000"/>
            </a:avLst>
          </a:prstGeom>
          <a:noFill/>
          <a:ln w="28575" cap="flat" cmpd="sng" algn="ctr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93BF78-8A31-4091-9DB0-D8C602975E2C}"/>
              </a:ext>
            </a:extLst>
          </p:cNvPr>
          <p:cNvSpPr txBox="1"/>
          <p:nvPr/>
        </p:nvSpPr>
        <p:spPr>
          <a:xfrm>
            <a:off x="4584700" y="5833844"/>
            <a:ext cx="3744889" cy="646331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rPr>
              <a:t>500 kHz ~ 2 MHz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rPr>
              <a:t>Chosen for acoustic data transmission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8361A53-400E-4738-B9A9-D27725D6EE12}"/>
              </a:ext>
            </a:extLst>
          </p:cNvPr>
          <p:cNvCxnSpPr>
            <a:stCxn id="31" idx="1"/>
          </p:cNvCxnSpPr>
          <p:nvPr/>
        </p:nvCxnSpPr>
        <p:spPr bwMode="auto">
          <a:xfrm>
            <a:off x="7616874" y="5615103"/>
            <a:ext cx="0" cy="308992"/>
          </a:xfrm>
          <a:prstGeom prst="straightConnector1">
            <a:avLst/>
          </a:prstGeom>
          <a:solidFill>
            <a:srgbClr val="00CC99"/>
          </a:solidFill>
          <a:ln w="38100" cap="flat" cmpd="sng" algn="ctr">
            <a:solidFill>
              <a:srgbClr val="000099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30553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C967-BCDD-4174-A747-0CE0F470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Acoustic Signal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E8F37-08E2-4630-BA74-37CF6025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21</a:t>
            </a:fld>
            <a:endParaRPr lang="en-US"/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6422DB9A-18D5-4D45-AD16-234F3B6BC6FA}"/>
              </a:ext>
            </a:extLst>
          </p:cNvPr>
          <p:cNvSpPr/>
          <p:nvPr/>
        </p:nvSpPr>
        <p:spPr>
          <a:xfrm>
            <a:off x="5778500" y="4254367"/>
            <a:ext cx="457200" cy="533400"/>
          </a:xfrm>
          <a:prstGeom prst="rightArrow">
            <a:avLst/>
          </a:prstGeom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9464D3C-6226-44FF-90F2-ADC24BC0D3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9026846"/>
              </p:ext>
            </p:extLst>
          </p:nvPr>
        </p:nvGraphicFramePr>
        <p:xfrm>
          <a:off x="2349500" y="2980284"/>
          <a:ext cx="3288506" cy="323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Visio" r:id="rId3" imgW="5839560" imgH="5742766" progId="Visio.Drawing.11">
                  <p:embed/>
                </p:oleObj>
              </mc:Choice>
              <mc:Fallback>
                <p:oleObj name="Visio" r:id="rId3" imgW="5839560" imgH="5742766" progId="Visio.Drawing.11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9500" y="2980284"/>
                        <a:ext cx="3288506" cy="32339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ight Arrow 11">
            <a:extLst>
              <a:ext uri="{FF2B5EF4-FFF2-40B4-BE49-F238E27FC236}">
                <a16:creationId xmlns:a16="http://schemas.microsoft.com/office/drawing/2014/main" id="{05CF0490-B62A-4350-B87F-FE02D882B814}"/>
              </a:ext>
            </a:extLst>
          </p:cNvPr>
          <p:cNvSpPr/>
          <p:nvPr/>
        </p:nvSpPr>
        <p:spPr>
          <a:xfrm>
            <a:off x="5778500" y="3263767"/>
            <a:ext cx="457200" cy="533400"/>
          </a:xfrm>
          <a:prstGeom prst="rightArrow">
            <a:avLst/>
          </a:prstGeom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1741E32C-D668-4D57-8939-FCF98E995612}"/>
              </a:ext>
            </a:extLst>
          </p:cNvPr>
          <p:cNvSpPr/>
          <p:nvPr/>
        </p:nvSpPr>
        <p:spPr>
          <a:xfrm>
            <a:off x="5778500" y="5321167"/>
            <a:ext cx="457200" cy="533400"/>
          </a:xfrm>
          <a:prstGeom prst="rightArrow">
            <a:avLst/>
          </a:prstGeom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186101-DCE7-4C1E-9470-C46097A3F680}"/>
              </a:ext>
            </a:extLst>
          </p:cNvPr>
          <p:cNvSpPr txBox="1"/>
          <p:nvPr/>
        </p:nvSpPr>
        <p:spPr>
          <a:xfrm>
            <a:off x="6235700" y="3242375"/>
            <a:ext cx="2057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{</a:t>
            </a:r>
            <a:r>
              <a:rPr lang="en-US" b="1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81</a:t>
            </a: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, 82, 83, 85, 90…</a:t>
            </a:r>
            <a:r>
              <a:rPr lang="en-US" sz="2000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}</a:t>
            </a:r>
            <a:endParaRPr lang="en-US" dirty="0">
              <a:solidFill>
                <a:srgbClr val="000000"/>
              </a:solidFill>
              <a:latin typeface="Arial Narrow" pitchFamily="34" charset="0"/>
              <a:ea typeface="宋体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Unit: [ </a:t>
            </a:r>
            <a:r>
              <a:rPr lang="en-US" baseline="30000" dirty="0" err="1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o</a:t>
            </a:r>
            <a:r>
              <a:rPr lang="en-US" dirty="0" err="1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C</a:t>
            </a: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1CEA3-5166-43F6-A312-18BBD1A414B1}"/>
              </a:ext>
            </a:extLst>
          </p:cNvPr>
          <p:cNvSpPr txBox="1"/>
          <p:nvPr/>
        </p:nvSpPr>
        <p:spPr>
          <a:xfrm>
            <a:off x="6235700" y="4236983"/>
            <a:ext cx="2057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{</a:t>
            </a:r>
            <a:r>
              <a:rPr lang="en-US" b="1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24</a:t>
            </a: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, 33, 45, 59, 61…</a:t>
            </a:r>
            <a:r>
              <a:rPr lang="en-US" sz="2000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}</a:t>
            </a:r>
            <a:endParaRPr lang="en-US" dirty="0">
              <a:solidFill>
                <a:srgbClr val="000000"/>
              </a:solidFill>
              <a:latin typeface="Arial Narrow" pitchFamily="34" charset="0"/>
              <a:ea typeface="宋体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Unit: [ </a:t>
            </a:r>
            <a:r>
              <a:rPr lang="en-US" dirty="0" err="1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MPa</a:t>
            </a: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 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75EA3-9458-466C-B9AC-E979E5DC4FAE}"/>
              </a:ext>
            </a:extLst>
          </p:cNvPr>
          <p:cNvSpPr txBox="1"/>
          <p:nvPr/>
        </p:nvSpPr>
        <p:spPr>
          <a:xfrm>
            <a:off x="6235700" y="5249313"/>
            <a:ext cx="21336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{</a:t>
            </a:r>
            <a:r>
              <a:rPr lang="en-US" b="1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200</a:t>
            </a: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, 211, 232, 217…</a:t>
            </a:r>
            <a:r>
              <a:rPr lang="en-US" sz="2000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}</a:t>
            </a:r>
            <a:endParaRPr lang="en-US" dirty="0">
              <a:solidFill>
                <a:srgbClr val="000000"/>
              </a:solidFill>
              <a:latin typeface="Arial Narrow" pitchFamily="34" charset="0"/>
              <a:ea typeface="宋体" pitchFamily="2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Unit: [ mm/s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4BCE5-7C17-4A02-A1E6-A3EA17B02C36}"/>
              </a:ext>
            </a:extLst>
          </p:cNvPr>
          <p:cNvSpPr txBox="1"/>
          <p:nvPr/>
        </p:nvSpPr>
        <p:spPr>
          <a:xfrm>
            <a:off x="6388100" y="280656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00000"/>
                </a:solidFill>
                <a:latin typeface="Arial Narrow" pitchFamily="34" charset="0"/>
                <a:ea typeface="宋体" pitchFamily="2" charset="-122"/>
              </a:rPr>
              <a:t>Data (Decimal)</a:t>
            </a:r>
          </a:p>
        </p:txBody>
      </p:sp>
      <p:sp>
        <p:nvSpPr>
          <p:cNvPr id="13" name="Right Arrow 13">
            <a:extLst>
              <a:ext uri="{FF2B5EF4-FFF2-40B4-BE49-F238E27FC236}">
                <a16:creationId xmlns:a16="http://schemas.microsoft.com/office/drawing/2014/main" id="{0E7D2260-107C-4B18-80B6-B6F429340417}"/>
              </a:ext>
            </a:extLst>
          </p:cNvPr>
          <p:cNvSpPr/>
          <p:nvPr/>
        </p:nvSpPr>
        <p:spPr>
          <a:xfrm>
            <a:off x="8483600" y="3301867"/>
            <a:ext cx="381000" cy="381000"/>
          </a:xfrm>
          <a:prstGeom prst="rightArrow">
            <a:avLst/>
          </a:prstGeom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03B17-9C74-47B9-9204-C72165901F91}"/>
              </a:ext>
            </a:extLst>
          </p:cNvPr>
          <p:cNvSpPr txBox="1"/>
          <p:nvPr/>
        </p:nvSpPr>
        <p:spPr>
          <a:xfrm>
            <a:off x="8978900" y="3307701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{01010001 (</a:t>
            </a:r>
            <a:r>
              <a:rPr lang="en-US" b="1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81</a:t>
            </a: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)….}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AB4594-17B1-4845-A436-E530D2DAC684}"/>
              </a:ext>
            </a:extLst>
          </p:cNvPr>
          <p:cNvSpPr txBox="1"/>
          <p:nvPr/>
        </p:nvSpPr>
        <p:spPr>
          <a:xfrm>
            <a:off x="8890000" y="280656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C00000"/>
                </a:solidFill>
                <a:latin typeface="Arial Narrow" pitchFamily="34" charset="0"/>
                <a:ea typeface="宋体" pitchFamily="2" charset="-122"/>
              </a:rPr>
              <a:t>Digits (Binary)</a:t>
            </a:r>
          </a:p>
        </p:txBody>
      </p:sp>
      <p:sp>
        <p:nvSpPr>
          <p:cNvPr id="16" name="Right Arrow 20">
            <a:extLst>
              <a:ext uri="{FF2B5EF4-FFF2-40B4-BE49-F238E27FC236}">
                <a16:creationId xmlns:a16="http://schemas.microsoft.com/office/drawing/2014/main" id="{EE8B4F2F-BC54-4342-94BB-C3812CAA1D5F}"/>
              </a:ext>
            </a:extLst>
          </p:cNvPr>
          <p:cNvSpPr/>
          <p:nvPr/>
        </p:nvSpPr>
        <p:spPr>
          <a:xfrm>
            <a:off x="8483600" y="4248533"/>
            <a:ext cx="381000" cy="381000"/>
          </a:xfrm>
          <a:prstGeom prst="rightArrow">
            <a:avLst/>
          </a:prstGeom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9B310-095C-4470-AC9B-2206EF907984}"/>
              </a:ext>
            </a:extLst>
          </p:cNvPr>
          <p:cNvSpPr txBox="1"/>
          <p:nvPr/>
        </p:nvSpPr>
        <p:spPr>
          <a:xfrm>
            <a:off x="8978900" y="425436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{00011000 (</a:t>
            </a:r>
            <a:r>
              <a:rPr lang="en-US" b="1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24</a:t>
            </a: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)….}</a:t>
            </a:r>
          </a:p>
        </p:txBody>
      </p:sp>
      <p:sp>
        <p:nvSpPr>
          <p:cNvPr id="18" name="Right Arrow 22">
            <a:extLst>
              <a:ext uri="{FF2B5EF4-FFF2-40B4-BE49-F238E27FC236}">
                <a16:creationId xmlns:a16="http://schemas.microsoft.com/office/drawing/2014/main" id="{C0F928ED-E532-4026-920F-40CAD0423295}"/>
              </a:ext>
            </a:extLst>
          </p:cNvPr>
          <p:cNvSpPr/>
          <p:nvPr/>
        </p:nvSpPr>
        <p:spPr>
          <a:xfrm>
            <a:off x="8483600" y="5315333"/>
            <a:ext cx="381000" cy="381000"/>
          </a:xfrm>
          <a:prstGeom prst="rightArrow">
            <a:avLst/>
          </a:prstGeom>
          <a:ln>
            <a:solidFill>
              <a:srgbClr val="00CC99"/>
            </a:solidFill>
          </a:ln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2B6640-E9CB-4E82-8410-943DB302C14D}"/>
              </a:ext>
            </a:extLst>
          </p:cNvPr>
          <p:cNvSpPr txBox="1"/>
          <p:nvPr/>
        </p:nvSpPr>
        <p:spPr>
          <a:xfrm>
            <a:off x="8978900" y="532116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{11001000 (</a:t>
            </a:r>
            <a:r>
              <a:rPr lang="en-US" b="1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200</a:t>
            </a:r>
            <a:r>
              <a:rPr lang="en-US" dirty="0">
                <a:solidFill>
                  <a:srgbClr val="000000"/>
                </a:solidFill>
                <a:latin typeface="Arial Narrow" pitchFamily="34" charset="0"/>
                <a:ea typeface="宋体" pitchFamily="2" charset="-122"/>
              </a:rPr>
              <a:t>)….}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84363FC-07C4-4298-877B-3CF634207E60}"/>
              </a:ext>
            </a:extLst>
          </p:cNvPr>
          <p:cNvSpPr txBox="1">
            <a:spLocks/>
          </p:cNvSpPr>
          <p:nvPr/>
        </p:nvSpPr>
        <p:spPr bwMode="auto">
          <a:xfrm>
            <a:off x="2006600" y="1075550"/>
            <a:ext cx="891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3200" b="1">
                <a:solidFill>
                  <a:srgbClr val="000099"/>
                </a:solidFill>
                <a:latin typeface="Arial Narrow" pitchFamily="34" charset="0"/>
                <a:ea typeface="宋体" pitchFamily="2" charset="-122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itchFamily="2" charset="2"/>
              <a:buChar char="Ø"/>
              <a:defRPr sz="280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99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  <a:ea typeface="+mn-ea"/>
              </a:defRPr>
            </a:lvl9pPr>
          </a:lstStyle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  <a:cs typeface="+mn-cs"/>
              </a:rPr>
              <a:t>Goal: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  <a:cs typeface="+mn-cs"/>
              </a:rPr>
              <a:t>To transmit multiple parameters through metal using acoustic wave as info carrier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  <a:cs typeface="+mn-cs"/>
              </a:rPr>
              <a:t>Challenges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Determine carrier frequencies for modulation.</a:t>
            </a:r>
          </a:p>
          <a:p>
            <a:pPr marL="685800" marR="0" lvl="1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itchFamily="2" charset="2"/>
              <a:buChar char="ü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Design transmitter to convert modulated signal into acoustic wave.</a:t>
            </a:r>
          </a:p>
        </p:txBody>
      </p:sp>
    </p:spTree>
    <p:extLst>
      <p:ext uri="{BB962C8B-B14F-4D97-AF65-F5344CB8AC3E}">
        <p14:creationId xmlns:p14="http://schemas.microsoft.com/office/powerpoint/2010/main" val="4104898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B344-8900-4A1A-A608-17B0E57D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821" y="2941637"/>
            <a:ext cx="6226480" cy="619125"/>
          </a:xfrm>
        </p:spPr>
        <p:txBody>
          <a:bodyPr/>
          <a:lstStyle/>
          <a:p>
            <a:r>
              <a:rPr lang="en-US" sz="4800" dirty="0"/>
              <a:t>Process Monitoring in Stamping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8F64E-DA55-40E5-8396-29496E73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F1870-E8DC-4074-81D5-5323747A937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DDD54-2721-4867-9C2F-35DCD4604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E5068-89FA-4C05-B001-22E60EFF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5BDBA1-2630-49EE-B673-86A3F697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" r="800" b="1505"/>
          <a:stretch>
            <a:fillRect/>
          </a:stretch>
        </p:blipFill>
        <p:spPr bwMode="auto">
          <a:xfrm>
            <a:off x="4514726" y="4054128"/>
            <a:ext cx="3455987" cy="180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B8DCD90-C53F-4318-8FA7-68D3AA977E71}"/>
              </a:ext>
            </a:extLst>
          </p:cNvPr>
          <p:cNvSpPr>
            <a:spLocks/>
          </p:cNvSpPr>
          <p:nvPr/>
        </p:nvSpPr>
        <p:spPr bwMode="auto">
          <a:xfrm>
            <a:off x="2608138" y="999778"/>
            <a:ext cx="4287838" cy="268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0" indent="-3810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3738" indent="-1984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81000" marR="0" lvl="0" indent="-3810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Salient Features</a:t>
            </a:r>
          </a:p>
          <a:p>
            <a:pPr marL="781050" marR="0" lvl="1" indent="-28575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Fast 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operation </a:t>
            </a:r>
          </a:p>
          <a:p>
            <a:pPr marL="781050" marR="0" lvl="1" indent="-28575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Cold working improves 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stiffness</a:t>
            </a:r>
          </a:p>
          <a:p>
            <a:pPr marL="381000" marR="0" lvl="0" indent="-38100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Widely Used</a:t>
            </a:r>
          </a:p>
          <a:p>
            <a:pPr marL="781050" marR="0" lvl="1" indent="-28575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Cans (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230x109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cans/year) </a:t>
            </a:r>
          </a:p>
          <a:p>
            <a:pPr marL="781050" marR="0" lvl="1" indent="-28575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Automobiles (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300+ 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parts/car)</a:t>
            </a:r>
          </a:p>
          <a:p>
            <a:pPr marL="781050" marR="0" lvl="1" indent="-28575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Aviation, naval, etc.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032643-F6CC-4311-A934-FC49436D9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0931" y="6126860"/>
            <a:ext cx="4119563" cy="43180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14300" indent="-114300" eaLnBrk="0" hangingPunct="0"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>
                <a:solidFill>
                  <a:srgbClr val="000000"/>
                </a:solidFill>
                <a:latin typeface="Arial Narrow" panose="020B0606020202030204" pitchFamily="34" charset="0"/>
              </a:rPr>
              <a:t>Motor Vehicle Metal Stamping Industry in the U.S. and its Foreign Trade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>
                <a:solidFill>
                  <a:srgbClr val="000000"/>
                </a:solidFill>
                <a:latin typeface="Arial Narrow" panose="020B0606020202030204" pitchFamily="34" charset="0"/>
              </a:rPr>
              <a:t>Study Report,  Supplier Relations, March 2009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F138F-FBF8-46C9-BD7C-031844AD5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588" y="1082328"/>
            <a:ext cx="3306763" cy="250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183C1-78EA-44AD-9A67-E2265828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3" t="8426" r="21753" b="7166"/>
          <a:stretch>
            <a:fillRect/>
          </a:stretch>
        </p:blipFill>
        <p:spPr bwMode="auto">
          <a:xfrm>
            <a:off x="2427163" y="3982690"/>
            <a:ext cx="1836738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F8C91F-130E-4F8F-AD98-F7A198A20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588" y="4598640"/>
            <a:ext cx="2790825" cy="6413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$20.6 B</a:t>
            </a: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revenue in 2008 for automobile industry</a:t>
            </a:r>
          </a:p>
        </p:txBody>
      </p:sp>
    </p:spTree>
    <p:extLst>
      <p:ext uri="{BB962C8B-B14F-4D97-AF65-F5344CB8AC3E}">
        <p14:creationId xmlns:p14="http://schemas.microsoft.com/office/powerpoint/2010/main" val="111791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845E-C1E8-47BB-82D9-78BE845A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Stamping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24645-6BE9-4E8E-A5DB-BDE4461D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37" descr="stamping3">
            <a:extLst>
              <a:ext uri="{FF2B5EF4-FFF2-40B4-BE49-F238E27FC236}">
                <a16:creationId xmlns:a16="http://schemas.microsoft.com/office/drawing/2014/main" id="{18999758-1CFD-45B1-BEE3-353630F3E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40" y="3921397"/>
            <a:ext cx="2606675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AC7AFF-2F86-44F9-A0BC-C78E2391D8FE}"/>
              </a:ext>
            </a:extLst>
          </p:cNvPr>
          <p:cNvSpPr>
            <a:spLocks/>
          </p:cNvSpPr>
          <p:nvPr/>
        </p:nvSpPr>
        <p:spPr bwMode="auto">
          <a:xfrm>
            <a:off x="2353828" y="992460"/>
            <a:ext cx="4862512" cy="537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0" indent="-3810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93738" indent="-198438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81000" marR="0" lvl="0" indent="-3810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Mechanism</a:t>
            </a:r>
          </a:p>
          <a:p>
            <a:pPr marL="781050" marR="0" lvl="1" indent="-28575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Stamping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of 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sheet metal</a:t>
            </a:r>
          </a:p>
          <a:p>
            <a:pPr marL="781050" marR="0" lvl="1" indent="-28575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Tools: 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binder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punch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, and 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die</a:t>
            </a:r>
          </a:p>
          <a:p>
            <a:pPr marL="693738" marR="0" lvl="1" indent="-198438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93738" marR="0" lvl="1" indent="-198438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93738" marR="0" lvl="1" indent="-198438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93738" marR="0" lvl="1" indent="-198438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93738" marR="0" lvl="1" indent="-198438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93738" marR="0" lvl="1" indent="-198438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93738" marR="0" lvl="1" indent="-198438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93738" marR="0" lvl="1" indent="-198438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693738" marR="0" lvl="1" indent="-198438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Ø"/>
              <a:tabLst/>
              <a:defRPr/>
            </a:pPr>
            <a:endParaRPr kumimoji="0" lang="en-US" altLang="en-US" sz="1800" b="0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81000" marR="0" lvl="0" indent="-3810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A500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Steps</a:t>
            </a:r>
          </a:p>
          <a:p>
            <a:pPr marL="781050" marR="0" lvl="1" indent="-28575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Edges of sheet 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clamped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by binder</a:t>
            </a:r>
          </a:p>
          <a:p>
            <a:pPr marL="781050" marR="0" lvl="1" indent="-285750" defTabSz="914400" eaLnBrk="1" fontAlgn="base" latinLnBrk="0" hangingPunct="1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Sheet </a:t>
            </a:r>
            <a:r>
              <a:rPr kumimoji="0" lang="en-US" alt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formed 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into die cavity by punch</a:t>
            </a:r>
          </a:p>
        </p:txBody>
      </p:sp>
      <p:pic>
        <p:nvPicPr>
          <p:cNvPr id="7" name="Picture 35" descr="stamping1">
            <a:extLst>
              <a:ext uri="{FF2B5EF4-FFF2-40B4-BE49-F238E27FC236}">
                <a16:creationId xmlns:a16="http://schemas.microsoft.com/office/drawing/2014/main" id="{E39FFFEE-77C0-4108-939B-8142DAD1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"/>
          <a:stretch>
            <a:fillRect/>
          </a:stretch>
        </p:blipFill>
        <p:spPr bwMode="auto">
          <a:xfrm>
            <a:off x="7614803" y="1094060"/>
            <a:ext cx="272415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6" descr="stamping2">
            <a:extLst>
              <a:ext uri="{FF2B5EF4-FFF2-40B4-BE49-F238E27FC236}">
                <a16:creationId xmlns:a16="http://schemas.microsoft.com/office/drawing/2014/main" id="{1BE6CFAE-79F1-4048-9840-157F38A6F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"/>
          <a:stretch>
            <a:fillRect/>
          </a:stretch>
        </p:blipFill>
        <p:spPr bwMode="auto">
          <a:xfrm>
            <a:off x="7671953" y="1062310"/>
            <a:ext cx="2466975" cy="287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1">
            <a:extLst>
              <a:ext uri="{FF2B5EF4-FFF2-40B4-BE49-F238E27FC236}">
                <a16:creationId xmlns:a16="http://schemas.microsoft.com/office/drawing/2014/main" id="{9B627EEA-8EA0-412B-8831-7FFBCBA9CF9F}"/>
              </a:ext>
            </a:extLst>
          </p:cNvPr>
          <p:cNvGrpSpPr>
            <a:grpSpLocks/>
          </p:cNvGrpSpPr>
          <p:nvPr/>
        </p:nvGrpSpPr>
        <p:grpSpPr bwMode="auto">
          <a:xfrm>
            <a:off x="3009465" y="2171972"/>
            <a:ext cx="3662363" cy="2898775"/>
            <a:chOff x="921486" y="3346942"/>
            <a:chExt cx="3662326" cy="2898717"/>
          </a:xfrm>
        </p:grpSpPr>
        <p:pic>
          <p:nvPicPr>
            <p:cNvPr id="10" name="Picture 40">
              <a:extLst>
                <a:ext uri="{FF2B5EF4-FFF2-40B4-BE49-F238E27FC236}">
                  <a16:creationId xmlns:a16="http://schemas.microsoft.com/office/drawing/2014/main" id="{30F4EB83-C84B-4344-AF7F-9785B229F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975" y="4628703"/>
              <a:ext cx="1625375" cy="1609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83205851-B9DD-4D53-AD9B-9138BF902A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05"/>
            <a:stretch>
              <a:fillRect/>
            </a:stretch>
          </p:blipFill>
          <p:spPr bwMode="auto">
            <a:xfrm>
              <a:off x="921486" y="3346942"/>
              <a:ext cx="1567528" cy="1728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1">
              <a:extLst>
                <a:ext uri="{FF2B5EF4-FFF2-40B4-BE49-F238E27FC236}">
                  <a16:creationId xmlns:a16="http://schemas.microsoft.com/office/drawing/2014/main" id="{C6E92F4D-3FCB-4CC6-B3FB-9672FD6EC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465" y="5124768"/>
              <a:ext cx="1981660" cy="1120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2">
              <a:extLst>
                <a:ext uri="{FF2B5EF4-FFF2-40B4-BE49-F238E27FC236}">
                  <a16:creationId xmlns:a16="http://schemas.microsoft.com/office/drawing/2014/main" id="{6545165D-1D9D-4127-A905-38719BA43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1" t="19662" r="6352" b="8330"/>
            <a:stretch>
              <a:fillRect/>
            </a:stretch>
          </p:blipFill>
          <p:spPr bwMode="auto">
            <a:xfrm>
              <a:off x="2538376" y="3348886"/>
              <a:ext cx="2045436" cy="121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211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7125-8B1B-4F4D-8D59-28DA400A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Workpiece-Tool 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849C1-6C83-4853-B713-1C3B9358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25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4CFC1C-2B31-44F3-8802-72A68DBE2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275" y="1122362"/>
            <a:ext cx="48768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31775" marR="0" lvl="0" indent="-231775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5000"/>
              </a:spcAft>
              <a:buClr>
                <a:srgbClr val="8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Variations in the tool-</a:t>
            </a:r>
            <a:r>
              <a:rPr kumimoji="0" lang="en-US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workpiece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interaction lead to defective parts</a:t>
            </a:r>
          </a:p>
        </p:txBody>
      </p:sp>
      <p:pic>
        <p:nvPicPr>
          <p:cNvPr id="23" name="Picture 22" descr="stampingstages">
            <a:extLst>
              <a:ext uri="{FF2B5EF4-FFF2-40B4-BE49-F238E27FC236}">
                <a16:creationId xmlns:a16="http://schemas.microsoft.com/office/drawing/2014/main" id="{5A1F9521-8F60-4DE4-9B59-3ED51CD36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8" y="1227137"/>
            <a:ext cx="2205037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Drawing1">
            <a:extLst>
              <a:ext uri="{FF2B5EF4-FFF2-40B4-BE49-F238E27FC236}">
                <a16:creationId xmlns:a16="http://schemas.microsoft.com/office/drawing/2014/main" id="{DF28E83E-40D2-494B-8852-F1CD5AC2E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r="8000"/>
          <a:stretch>
            <a:fillRect/>
          </a:stretch>
        </p:blipFill>
        <p:spPr bwMode="auto">
          <a:xfrm>
            <a:off x="7153275" y="1379537"/>
            <a:ext cx="15017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9465E4C-7608-4A8B-8C72-0DE9C960A304}"/>
              </a:ext>
            </a:extLst>
          </p:cNvPr>
          <p:cNvGrpSpPr>
            <a:grpSpLocks/>
          </p:cNvGrpSpPr>
          <p:nvPr/>
        </p:nvGrpSpPr>
        <p:grpSpPr bwMode="auto">
          <a:xfrm>
            <a:off x="3303588" y="1925637"/>
            <a:ext cx="2514600" cy="2254250"/>
            <a:chOff x="144" y="1781"/>
            <a:chExt cx="1536" cy="1104"/>
          </a:xfrm>
        </p:grpSpPr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216AE00B-FF63-4D62-AAAE-05E0CD9C7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781"/>
              <a:ext cx="1536" cy="1104"/>
            </a:xfrm>
            <a:prstGeom prst="roundRect">
              <a:avLst>
                <a:gd name="adj" fmla="val 9583"/>
              </a:avLst>
            </a:prstGeom>
            <a:solidFill>
              <a:srgbClr val="CCFFFF"/>
            </a:solidFill>
            <a:ln w="9525" algn="ctr">
              <a:solidFill>
                <a:srgbClr val="CCCCFF"/>
              </a:solidFill>
              <a:round/>
              <a:headEnd/>
              <a:tailEnd/>
            </a:ln>
          </p:spPr>
          <p:txBody>
            <a:bodyPr wrap="none" anchor="ctr"/>
            <a:lstStyle>
              <a:lvl1pPr marL="2286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28600" marR="0" lvl="0" indent="-228600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35000"/>
                </a:spcAft>
                <a:buClr>
                  <a:srgbClr val="CC3300"/>
                </a:buClr>
                <a:buSzTx/>
                <a:buFontTx/>
                <a:buChar char="•"/>
                <a:tabLst/>
                <a:defRPr/>
              </a:pPr>
              <a:endPara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39B8F6-3309-47CF-A176-862B2DBD0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834"/>
              <a:ext cx="1401" cy="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285750" indent="-1714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35000"/>
                </a:spcAft>
                <a:buClr>
                  <a:srgbClr val="000000"/>
                </a:buClr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Cause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</a:t>
              </a:r>
              <a:r>
                <a:rPr kumimoji="0" lang="en-US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:</a:t>
              </a:r>
            </a:p>
            <a:p>
              <a:pPr marL="285750" marR="0" lvl="1" indent="-171450" defTabSz="914400" eaLnBrk="0" fontAlgn="base" latinLnBrk="0" hangingPunct="0">
                <a:lnSpc>
                  <a:spcPct val="60000"/>
                </a:lnSpc>
                <a:spcBef>
                  <a:spcPct val="20000"/>
                </a:spcBef>
                <a:spcAft>
                  <a:spcPct val="40000"/>
                </a:spcAft>
                <a:buClr>
                  <a:srgbClr val="000000"/>
                </a:buClr>
                <a:buSzPct val="70000"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Die misalignment</a:t>
              </a:r>
            </a:p>
            <a:p>
              <a:pPr marL="285750" marR="0" lvl="1" indent="-171450" defTabSz="914400" eaLnBrk="0" fontAlgn="base" latinLnBrk="0" hangingPunct="0">
                <a:lnSpc>
                  <a:spcPct val="60000"/>
                </a:lnSpc>
                <a:spcBef>
                  <a:spcPct val="20000"/>
                </a:spcBef>
                <a:spcAft>
                  <a:spcPct val="40000"/>
                </a:spcAft>
                <a:buClr>
                  <a:srgbClr val="000000"/>
                </a:buClr>
                <a:buSzPct val="70000"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Uneven binder pressure</a:t>
              </a:r>
            </a:p>
            <a:p>
              <a:pPr marL="285750" marR="0" lvl="1" indent="-171450" defTabSz="914400" eaLnBrk="0" fontAlgn="base" latinLnBrk="0" hangingPunct="0">
                <a:lnSpc>
                  <a:spcPct val="60000"/>
                </a:lnSpc>
                <a:spcBef>
                  <a:spcPct val="20000"/>
                </a:spcBef>
                <a:spcAft>
                  <a:spcPct val="40000"/>
                </a:spcAft>
                <a:buClr>
                  <a:srgbClr val="000000"/>
                </a:buClr>
                <a:buSzPct val="70000"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Slide non-parallelism</a:t>
              </a:r>
            </a:p>
            <a:p>
              <a:pPr marL="285750" marR="0" lvl="1" indent="-171450" defTabSz="914400" eaLnBrk="0" fontAlgn="base" latinLnBrk="0" hangingPunct="0">
                <a:lnSpc>
                  <a:spcPct val="60000"/>
                </a:lnSpc>
                <a:spcBef>
                  <a:spcPct val="20000"/>
                </a:spcBef>
                <a:spcAft>
                  <a:spcPct val="40000"/>
                </a:spcAft>
                <a:buClr>
                  <a:srgbClr val="000000"/>
                </a:buClr>
                <a:buSzPct val="70000"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Shut height variation</a:t>
              </a:r>
            </a:p>
            <a:p>
              <a:pPr marL="285750" marR="0" lvl="1" indent="-171450" defTabSz="914400" eaLnBrk="0" fontAlgn="base" latinLnBrk="0" hangingPunct="0">
                <a:lnSpc>
                  <a:spcPct val="60000"/>
                </a:lnSpc>
                <a:spcBef>
                  <a:spcPct val="20000"/>
                </a:spcBef>
                <a:spcAft>
                  <a:spcPct val="40000"/>
                </a:spcAft>
                <a:buClr>
                  <a:srgbClr val="000000"/>
                </a:buClr>
                <a:buSzPct val="70000"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Die flexing</a:t>
              </a:r>
            </a:p>
            <a:p>
              <a:pPr marL="285750" marR="0" lvl="1" indent="-171450" defTabSz="914400" eaLnBrk="0" fontAlgn="base" latinLnBrk="0" hangingPunct="0">
                <a:lnSpc>
                  <a:spcPct val="60000"/>
                </a:lnSpc>
                <a:spcBef>
                  <a:spcPct val="20000"/>
                </a:spcBef>
                <a:spcAft>
                  <a:spcPct val="40000"/>
                </a:spcAft>
                <a:buClr>
                  <a:srgbClr val="000000"/>
                </a:buClr>
                <a:buSzPct val="70000"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Lubricant distribution</a:t>
              </a:r>
            </a:p>
            <a:p>
              <a:pPr marL="285750" marR="0" lvl="1" indent="-171450" defTabSz="914400" eaLnBrk="0" fontAlgn="base" latinLnBrk="0" hangingPunct="0">
                <a:lnSpc>
                  <a:spcPct val="60000"/>
                </a:lnSpc>
                <a:spcBef>
                  <a:spcPct val="20000"/>
                </a:spcBef>
                <a:spcAft>
                  <a:spcPct val="40000"/>
                </a:spcAft>
                <a:buClr>
                  <a:srgbClr val="000000"/>
                </a:buClr>
                <a:buSzPct val="70000"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en-US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Spring back</a:t>
              </a:r>
            </a:p>
          </p:txBody>
        </p:sp>
      </p:grpSp>
      <p:sp>
        <p:nvSpPr>
          <p:cNvPr id="28" name="AutoShape 9">
            <a:extLst>
              <a:ext uri="{FF2B5EF4-FFF2-40B4-BE49-F238E27FC236}">
                <a16:creationId xmlns:a16="http://schemas.microsoft.com/office/drawing/2014/main" id="{41060505-529D-49F3-B5CB-B64927D72DCA}"/>
              </a:ext>
            </a:extLst>
          </p:cNvPr>
          <p:cNvSpPr>
            <a:spLocks noChangeArrowheads="1"/>
          </p:cNvSpPr>
          <p:nvPr/>
        </p:nvSpPr>
        <p:spPr bwMode="auto">
          <a:xfrm rot="4155615">
            <a:off x="8751093" y="1854994"/>
            <a:ext cx="309563" cy="762000"/>
          </a:xfrm>
          <a:prstGeom prst="curvedLeftArrow">
            <a:avLst>
              <a:gd name="adj1" fmla="val 49231"/>
              <a:gd name="adj2" fmla="val 98461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AutoShape 10">
            <a:extLst>
              <a:ext uri="{FF2B5EF4-FFF2-40B4-BE49-F238E27FC236}">
                <a16:creationId xmlns:a16="http://schemas.microsoft.com/office/drawing/2014/main" id="{F2243CBC-F999-497C-8B90-F3A8D13445B2}"/>
              </a:ext>
            </a:extLst>
          </p:cNvPr>
          <p:cNvSpPr>
            <a:spLocks noChangeArrowheads="1"/>
          </p:cNvSpPr>
          <p:nvPr/>
        </p:nvSpPr>
        <p:spPr bwMode="auto">
          <a:xfrm rot="4426098">
            <a:off x="6363494" y="2828131"/>
            <a:ext cx="309562" cy="838200"/>
          </a:xfrm>
          <a:prstGeom prst="curvedLeftArrow">
            <a:avLst>
              <a:gd name="adj1" fmla="val 54154"/>
              <a:gd name="adj2" fmla="val 108308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06280E7A-7ACA-47DD-BA7F-DBC89B6C0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0275" y="4335462"/>
            <a:ext cx="48053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2286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858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31775" marR="0" lvl="0" indent="-231775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5000"/>
              </a:spcAft>
              <a:buClr>
                <a:srgbClr val="8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Spatio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-temporal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ntact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ressure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istribution </a:t>
            </a: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aids in defect  detection</a:t>
            </a:r>
          </a:p>
          <a:p>
            <a:pPr marL="231775" marR="0" lvl="0" indent="-23177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Other benefits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Understanding process mechanism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Tool wear monitoring </a:t>
            </a:r>
          </a:p>
          <a:p>
            <a:pPr marL="742950" marR="0" lvl="1" indent="-28575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Better tool designs</a:t>
            </a:r>
          </a:p>
        </p:txBody>
      </p:sp>
      <p:sp>
        <p:nvSpPr>
          <p:cNvPr id="31" name="Text Box 13">
            <a:extLst>
              <a:ext uri="{FF2B5EF4-FFF2-40B4-BE49-F238E27FC236}">
                <a16:creationId xmlns:a16="http://schemas.microsoft.com/office/drawing/2014/main" id="{C045008E-5827-4BBB-B87F-4CE90E39D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1013" y="6083300"/>
            <a:ext cx="1287462" cy="396875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91440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CC3300"/>
              </a:buClr>
            </a:pPr>
            <a:r>
              <a:rPr lang="en-US" altLang="en-US" sz="1000" b="1" dirty="0">
                <a:solidFill>
                  <a:srgbClr val="0000CC"/>
                </a:solidFill>
                <a:cs typeface="Arial" panose="020B0604020202020204" pitchFamily="34" charset="0"/>
              </a:rPr>
              <a:t>Section of</a:t>
            </a:r>
          </a:p>
          <a:p>
            <a:pPr defTabSz="91440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CC3300"/>
              </a:buClr>
            </a:pPr>
            <a:r>
              <a:rPr lang="en-US" altLang="en-US" sz="1000" b="1" dirty="0">
                <a:solidFill>
                  <a:srgbClr val="0000CC"/>
                </a:solidFill>
                <a:cs typeface="Arial" panose="020B0604020202020204" pitchFamily="34" charset="0"/>
              </a:rPr>
              <a:t>Stamping Setup</a:t>
            </a:r>
          </a:p>
        </p:txBody>
      </p:sp>
      <p:sp>
        <p:nvSpPr>
          <p:cNvPr id="32" name="Text Box 14">
            <a:extLst>
              <a:ext uri="{FF2B5EF4-FFF2-40B4-BE49-F238E27FC236}">
                <a16:creationId xmlns:a16="http://schemas.microsoft.com/office/drawing/2014/main" id="{639E23F0-0CA7-47BA-A82A-59B9E1EEF9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2475" y="6184900"/>
            <a:ext cx="1655763" cy="24606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286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defTabSz="914400" eaLnBrk="1" fontAlgn="base" hangingPunct="1">
              <a:spcBef>
                <a:spcPct val="20000"/>
              </a:spcBef>
              <a:spcAft>
                <a:spcPct val="35000"/>
              </a:spcAft>
              <a:buClr>
                <a:srgbClr val="CC3300"/>
              </a:buClr>
            </a:pPr>
            <a:r>
              <a:rPr lang="en-US" altLang="en-US" sz="1000" b="1" dirty="0">
                <a:solidFill>
                  <a:srgbClr val="0000CC"/>
                </a:solidFill>
                <a:cs typeface="Arial" panose="020B0604020202020204" pitchFamily="34" charset="0"/>
              </a:rPr>
              <a:t>Some Common Defects</a:t>
            </a:r>
          </a:p>
        </p:txBody>
      </p:sp>
      <p:grpSp>
        <p:nvGrpSpPr>
          <p:cNvPr id="33" name="Group 16">
            <a:extLst>
              <a:ext uri="{FF2B5EF4-FFF2-40B4-BE49-F238E27FC236}">
                <a16:creationId xmlns:a16="http://schemas.microsoft.com/office/drawing/2014/main" id="{4E61888C-BD47-4FC7-9564-FEAEBECCD9E1}"/>
              </a:ext>
            </a:extLst>
          </p:cNvPr>
          <p:cNvGrpSpPr>
            <a:grpSpLocks/>
          </p:cNvGrpSpPr>
          <p:nvPr/>
        </p:nvGrpSpPr>
        <p:grpSpPr bwMode="auto">
          <a:xfrm>
            <a:off x="7459663" y="1939925"/>
            <a:ext cx="914400" cy="3336925"/>
            <a:chOff x="3409" y="1207"/>
            <a:chExt cx="576" cy="2102"/>
          </a:xfrm>
        </p:grpSpPr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0AC3C169-1090-4336-ABB0-90D5D81AED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790353">
              <a:off x="3586" y="1207"/>
              <a:ext cx="288" cy="96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5" name="Group 18">
              <a:extLst>
                <a:ext uri="{FF2B5EF4-FFF2-40B4-BE49-F238E27FC236}">
                  <a16:creationId xmlns:a16="http://schemas.microsoft.com/office/drawing/2014/main" id="{EE6E0EB1-21F8-4079-AC35-C2970CF1F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9" y="2038"/>
              <a:ext cx="576" cy="1271"/>
              <a:chOff x="3409" y="2038"/>
              <a:chExt cx="576" cy="1271"/>
            </a:xfrm>
          </p:grpSpPr>
          <p:sp>
            <p:nvSpPr>
              <p:cNvPr id="36" name="Oval 19">
                <a:extLst>
                  <a:ext uri="{FF2B5EF4-FFF2-40B4-BE49-F238E27FC236}">
                    <a16:creationId xmlns:a16="http://schemas.microsoft.com/office/drawing/2014/main" id="{77D2491E-9A60-4D98-A78C-3A755BF22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8485">
                <a:off x="3409" y="2038"/>
                <a:ext cx="576" cy="116"/>
              </a:xfrm>
              <a:prstGeom prst="ellipse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Oval 20">
                <a:extLst>
                  <a:ext uri="{FF2B5EF4-FFF2-40B4-BE49-F238E27FC236}">
                    <a16:creationId xmlns:a16="http://schemas.microsoft.com/office/drawing/2014/main" id="{E720BDF6-C731-4320-9A2C-687BD7C18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1388485">
                <a:off x="3498" y="3136"/>
                <a:ext cx="265" cy="173"/>
              </a:xfrm>
              <a:prstGeom prst="ellipse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Oval 21">
                <a:extLst>
                  <a:ext uri="{FF2B5EF4-FFF2-40B4-BE49-F238E27FC236}">
                    <a16:creationId xmlns:a16="http://schemas.microsoft.com/office/drawing/2014/main" id="{1171429E-1CFB-4155-B1B8-CE2B24EED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4716725">
                <a:off x="3568" y="2905"/>
                <a:ext cx="334" cy="190"/>
              </a:xfrm>
              <a:prstGeom prst="ellipse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311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build="allAtOnce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8DCE-91EB-4F4F-BB42-AF2B2738B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In-Die Pressure Sensing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81520-2BF7-4D59-B84F-08075E95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15" descr="C:\Documents and Settings\Administrator\Desktop\Drawing1.jpg">
            <a:extLst>
              <a:ext uri="{FF2B5EF4-FFF2-40B4-BE49-F238E27FC236}">
                <a16:creationId xmlns:a16="http://schemas.microsoft.com/office/drawing/2014/main" id="{D07EEA87-460A-438A-873C-A69D4E2A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3"/>
          <a:stretch>
            <a:fillRect/>
          </a:stretch>
        </p:blipFill>
        <p:spPr bwMode="auto">
          <a:xfrm>
            <a:off x="9109075" y="3290478"/>
            <a:ext cx="2058988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439DBF-AF7D-46AE-961E-08C30F296E12}"/>
              </a:ext>
            </a:extLst>
          </p:cNvPr>
          <p:cNvSpPr>
            <a:spLocks/>
          </p:cNvSpPr>
          <p:nvPr/>
        </p:nvSpPr>
        <p:spPr bwMode="auto">
          <a:xfrm>
            <a:off x="2444750" y="987016"/>
            <a:ext cx="4668838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0" indent="-381000"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38200" indent="-34290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7663" marR="0" lvl="0" indent="-347663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Ink based systems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Plastic films with ink microcapsules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Pressure burst capsules, color intensity indicates pressure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Static measurement – single use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May wrinkle or tear on 3D shapes  </a:t>
            </a:r>
          </a:p>
        </p:txBody>
      </p:sp>
      <p:pic>
        <p:nvPicPr>
          <p:cNvPr id="7" name="Picture 2" descr="http://www.sensorprod.com/prescale/product-pages/prescale/prescale-chart.jpg">
            <a:extLst>
              <a:ext uri="{FF2B5EF4-FFF2-40B4-BE49-F238E27FC236}">
                <a16:creationId xmlns:a16="http://schemas.microsoft.com/office/drawing/2014/main" id="{4E06C455-1998-430E-8A43-990A30C7A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98" b="39529"/>
          <a:stretch>
            <a:fillRect/>
          </a:stretch>
        </p:blipFill>
        <p:spPr bwMode="auto">
          <a:xfrm>
            <a:off x="7337425" y="1064803"/>
            <a:ext cx="1196975" cy="185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sensorprod.com/prescale/product-pages/prescale/prescale-chart.jpg">
            <a:extLst>
              <a:ext uri="{FF2B5EF4-FFF2-40B4-BE49-F238E27FC236}">
                <a16:creationId xmlns:a16="http://schemas.microsoft.com/office/drawing/2014/main" id="{EA381B76-7CA0-401C-9790-9B6A63FA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9" t="2654" b="54295"/>
          <a:stretch>
            <a:fillRect/>
          </a:stretch>
        </p:blipFill>
        <p:spPr bwMode="auto">
          <a:xfrm>
            <a:off x="8726488" y="1110841"/>
            <a:ext cx="1822450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C28560-2793-4085-B01E-62693A1ACE5A}"/>
              </a:ext>
            </a:extLst>
          </p:cNvPr>
          <p:cNvSpPr>
            <a:spLocks/>
          </p:cNvSpPr>
          <p:nvPr/>
        </p:nvSpPr>
        <p:spPr bwMode="auto">
          <a:xfrm>
            <a:off x="2444750" y="2934878"/>
            <a:ext cx="4670425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0" indent="-381000"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38200" indent="-34290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81000" marR="0" lvl="0" indent="-3810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Matrix systems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Matrix of small </a:t>
            </a:r>
            <a:r>
              <a:rPr kumimoji="0" lang="en-US" alt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piezo</a:t>
            </a: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-resistive or </a:t>
            </a:r>
            <a:r>
              <a:rPr kumimoji="0" lang="en-US" alt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piezo</a:t>
            </a: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-electric elements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Dynamic measurement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Can not be used on 3D shapes  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Limited range (e.g. 863 </a:t>
            </a:r>
            <a:r>
              <a:rPr kumimoji="0" lang="en-US" altLang="en-US" sz="1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kPa</a:t>
            </a: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grpSp>
        <p:nvGrpSpPr>
          <p:cNvPr id="10" name="Group 29">
            <a:extLst>
              <a:ext uri="{FF2B5EF4-FFF2-40B4-BE49-F238E27FC236}">
                <a16:creationId xmlns:a16="http://schemas.microsoft.com/office/drawing/2014/main" id="{08B46809-D0DB-4635-AA0E-137B556112A2}"/>
              </a:ext>
            </a:extLst>
          </p:cNvPr>
          <p:cNvGrpSpPr>
            <a:grpSpLocks/>
          </p:cNvGrpSpPr>
          <p:nvPr/>
        </p:nvGrpSpPr>
        <p:grpSpPr bwMode="auto">
          <a:xfrm>
            <a:off x="6856413" y="3215866"/>
            <a:ext cx="2436812" cy="1658937"/>
            <a:chOff x="4742911" y="3259623"/>
            <a:chExt cx="2740915" cy="1968080"/>
          </a:xfrm>
        </p:grpSpPr>
        <p:pic>
          <p:nvPicPr>
            <p:cNvPr id="11" name="Picture 4" descr="http://www.sensorprod.com/images/Hsink_rt_site_image01.jpg">
              <a:extLst>
                <a:ext uri="{FF2B5EF4-FFF2-40B4-BE49-F238E27FC236}">
                  <a16:creationId xmlns:a16="http://schemas.microsoft.com/office/drawing/2014/main" id="{E190EA44-56FB-4ADA-A8A1-54180F17C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6" t="2861" r="838" b="8194"/>
            <a:stretch>
              <a:fillRect/>
            </a:stretch>
          </p:blipFill>
          <p:spPr bwMode="auto">
            <a:xfrm>
              <a:off x="4810475" y="3259623"/>
              <a:ext cx="2673351" cy="1849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916F2ED-DD88-4B16-9012-0F5121FD8420}"/>
                </a:ext>
              </a:extLst>
            </p:cNvPr>
            <p:cNvCxnSpPr/>
            <p:nvPr/>
          </p:nvCxnSpPr>
          <p:spPr>
            <a:xfrm>
              <a:off x="4742911" y="4815254"/>
              <a:ext cx="1292784" cy="363482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13" name="TextBox 26">
              <a:extLst>
                <a:ext uri="{FF2B5EF4-FFF2-40B4-BE49-F238E27FC236}">
                  <a16:creationId xmlns:a16="http://schemas.microsoft.com/office/drawing/2014/main" id="{4ED98E35-1583-4536-8CDE-840D4ED544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3604" y="5012259"/>
              <a:ext cx="49885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CC330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–"/>
                <a:defRPr sz="1600">
                  <a:solidFill>
                    <a:srgbClr val="FF505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50 mm</a:t>
              </a: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4A897452-F86A-47AF-BE9E-F06AA6453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01720" y="3779403"/>
              <a:ext cx="8066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CC330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–"/>
                <a:defRPr sz="1600">
                  <a:solidFill>
                    <a:srgbClr val="FF505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2 mm x 2 mm</a:t>
              </a:r>
            </a:p>
          </p:txBody>
        </p:sp>
      </p:grpSp>
      <p:sp>
        <p:nvSpPr>
          <p:cNvPr id="15" name="TextBox 30">
            <a:extLst>
              <a:ext uri="{FF2B5EF4-FFF2-40B4-BE49-F238E27FC236}">
                <a16:creationId xmlns:a16="http://schemas.microsoft.com/office/drawing/2014/main" id="{8BBB90F9-15A1-409F-91F2-F5A5D2FCB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3" y="3219041"/>
            <a:ext cx="762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25 x 25 array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62A79A-AD0E-4770-8986-3E2F07E9EA61}"/>
              </a:ext>
            </a:extLst>
          </p:cNvPr>
          <p:cNvCxnSpPr/>
          <p:nvPr/>
        </p:nvCxnSpPr>
        <p:spPr bwMode="auto">
          <a:xfrm>
            <a:off x="9399588" y="4638266"/>
            <a:ext cx="1577975" cy="10477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7" name="TextBox 26">
            <a:extLst>
              <a:ext uri="{FF2B5EF4-FFF2-40B4-BE49-F238E27FC236}">
                <a16:creationId xmlns:a16="http://schemas.microsoft.com/office/drawing/2014/main" id="{8D9B23E6-8190-4F07-B1C7-B6D46B08D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2988" y="4679541"/>
            <a:ext cx="61595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30 cm</a:t>
            </a:r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D1F97707-AAA1-4543-8F5D-F0BDF6269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0150" y="3284128"/>
            <a:ext cx="76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32 x 32 array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137C8A6-FEFB-48B4-A20B-4F937A8797F8}"/>
              </a:ext>
            </a:extLst>
          </p:cNvPr>
          <p:cNvSpPr>
            <a:spLocks/>
          </p:cNvSpPr>
          <p:nvPr/>
        </p:nvSpPr>
        <p:spPr bwMode="auto">
          <a:xfrm>
            <a:off x="2454275" y="4924016"/>
            <a:ext cx="3941763" cy="134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0" indent="-381000"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38200" indent="-34290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81000" marR="0" lvl="0" indent="-3810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Discrete sensors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Thin film button cells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Quartz dynamic force sensors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Divide force by sensing area</a:t>
            </a: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E1E0D87D-6617-48BA-9F59-78E404609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" t="4433" b="4001"/>
          <a:stretch>
            <a:fillRect/>
          </a:stretch>
        </p:blipFill>
        <p:spPr bwMode="auto">
          <a:xfrm>
            <a:off x="6432550" y="5154203"/>
            <a:ext cx="1474788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9">
            <a:extLst>
              <a:ext uri="{FF2B5EF4-FFF2-40B4-BE49-F238E27FC236}">
                <a16:creationId xmlns:a16="http://schemas.microsoft.com/office/drawing/2014/main" id="{326363BB-8307-46D2-AA07-D4D90F587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6038" y="5087528"/>
            <a:ext cx="631825" cy="40957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TF Sensor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A3B541C-F48D-4A44-A141-E295A6230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94" r="3516" b="-3137"/>
          <a:stretch>
            <a:fillRect/>
          </a:stretch>
        </p:blipFill>
        <p:spPr bwMode="auto">
          <a:xfrm>
            <a:off x="8369300" y="5001803"/>
            <a:ext cx="2125663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60F63F-F85A-45BB-90AC-11148CDFF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5111341"/>
            <a:ext cx="1547813" cy="2460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Dynamic Force Sensors</a:t>
            </a:r>
          </a:p>
        </p:txBody>
      </p:sp>
    </p:spTree>
    <p:extLst>
      <p:ext uri="{BB962C8B-B14F-4D97-AF65-F5344CB8AC3E}">
        <p14:creationId xmlns:p14="http://schemas.microsoft.com/office/powerpoint/2010/main" val="291163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7" grpId="0"/>
      <p:bldP spid="18" grpId="0"/>
      <p:bldP spid="19" grpId="0"/>
      <p:bldP spid="21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207CB-50DB-451B-AA4F-E3834E37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Integration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E85B3-95BE-44EE-B219-AF9B0D88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1E7C63-08CB-4A3C-BBA6-755B01FD4BBC}"/>
              </a:ext>
            </a:extLst>
          </p:cNvPr>
          <p:cNvSpPr>
            <a:spLocks/>
          </p:cNvSpPr>
          <p:nvPr/>
        </p:nvSpPr>
        <p:spPr bwMode="auto">
          <a:xfrm>
            <a:off x="2169319" y="1039974"/>
            <a:ext cx="7853362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0" indent="-381000"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38200" indent="-34290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81000" marR="0" lvl="0" indent="-3810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Two methods investigated</a:t>
            </a: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Bottom mount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Sensor installed in a blind hole drilled from the back of die. Die working surface not altered in any manner. Sensor behavior is controlled by the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embedding depth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838200" marR="0" lvl="1" indent="-342900" algn="l" defTabSz="914400" eaLnBrk="1" fontAlgn="base" latinLnBrk="0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>
                <a:srgbClr val="000066"/>
              </a:buClr>
              <a:buSzPct val="8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Top mount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: </a:t>
            </a: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Sensor installed in a hole drilled in the working surface of the die. Sensor behavior controlled by the </a:t>
            </a:r>
            <a:r>
              <a:rPr kumimoji="0" lang="en-US" alt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clearance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Picture 8" descr="C:\Work\Papers\RCIM 2010 - Corner Defect\IJMR 2010\Journal Paper\spring binder test setup snaps\IMG_1275.jpg">
            <a:extLst>
              <a:ext uri="{FF2B5EF4-FFF2-40B4-BE49-F238E27FC236}">
                <a16:creationId xmlns:a16="http://schemas.microsoft.com/office/drawing/2014/main" id="{EDC13DD4-ACD5-4AB7-A66C-4A2E531E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169" y="2968787"/>
            <a:ext cx="2125662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:\Work\Papers\RCIM 2010 - Corner Defect\IJMR 2010\Journal Paper\spring binder test setup snaps\IMG_1266.jpg">
            <a:extLst>
              <a:ext uri="{FF2B5EF4-FFF2-40B4-BE49-F238E27FC236}">
                <a16:creationId xmlns:a16="http://schemas.microsoft.com/office/drawing/2014/main" id="{53D5599E-CD47-4B67-8CD6-689E6A856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969" y="2957674"/>
            <a:ext cx="21590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A406300-F637-4DB7-9475-58D9A84FB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919" y="4186399"/>
            <a:ext cx="1463675" cy="339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Bottom Mount</a:t>
            </a:r>
          </a:p>
        </p:txBody>
      </p:sp>
      <p:pic>
        <p:nvPicPr>
          <p:cNvPr id="9" name="Picture 10" descr="C:\Documents and Settings\Administrator\My Documents\My Pictures\Punch Before Ship Pictures\IMG_1670.JPG">
            <a:extLst>
              <a:ext uri="{FF2B5EF4-FFF2-40B4-BE49-F238E27FC236}">
                <a16:creationId xmlns:a16="http://schemas.microsoft.com/office/drawing/2014/main" id="{CC0C1973-A5C9-4DA2-9FB5-DC767B362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4" b="7512"/>
          <a:stretch>
            <a:fillRect/>
          </a:stretch>
        </p:blipFill>
        <p:spPr bwMode="auto">
          <a:xfrm>
            <a:off x="6558756" y="4654712"/>
            <a:ext cx="2114550" cy="193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 descr="C:\Documents and Settings\Administrator\My Documents\My Pictures\Punch Before Ship Pictures\IMG_1675.JPG">
            <a:extLst>
              <a:ext uri="{FF2B5EF4-FFF2-40B4-BE49-F238E27FC236}">
                <a16:creationId xmlns:a16="http://schemas.microsoft.com/office/drawing/2014/main" id="{9736BF63-D9D5-4D1F-A1A9-040600DD3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681" y="4653124"/>
            <a:ext cx="2159000" cy="1924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49D75B4-64EE-42D5-82CA-14DACA6370D4}"/>
              </a:ext>
            </a:extLst>
          </p:cNvPr>
          <p:cNvSpPr/>
          <p:nvPr/>
        </p:nvSpPr>
        <p:spPr>
          <a:xfrm>
            <a:off x="7644606" y="5746912"/>
            <a:ext cx="227013" cy="2413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3EED37-E8A9-4D92-9C39-C367289D84DA}"/>
              </a:ext>
            </a:extLst>
          </p:cNvPr>
          <p:cNvCxnSpPr/>
          <p:nvPr/>
        </p:nvCxnSpPr>
        <p:spPr>
          <a:xfrm rot="5400000" flipH="1" flipV="1">
            <a:off x="7762875" y="4758693"/>
            <a:ext cx="1098550" cy="87788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17F389-6C85-4CEB-A2EA-C091E550D705}"/>
              </a:ext>
            </a:extLst>
          </p:cNvPr>
          <p:cNvCxnSpPr/>
          <p:nvPr/>
        </p:nvCxnSpPr>
        <p:spPr>
          <a:xfrm>
            <a:off x="7877969" y="5981862"/>
            <a:ext cx="876300" cy="595312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1A4137-0A2B-4F86-905A-4B8B2A137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6256" y="6196174"/>
            <a:ext cx="1143000" cy="3397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Top Mount</a:t>
            </a:r>
          </a:p>
        </p:txBody>
      </p:sp>
      <p:pic>
        <p:nvPicPr>
          <p:cNvPr id="15" name="Picture 14" descr="C:\Documents and Settings\Administrator\Desktop\fig 2.jpg">
            <a:extLst>
              <a:ext uri="{FF2B5EF4-FFF2-40B4-BE49-F238E27FC236}">
                <a16:creationId xmlns:a16="http://schemas.microsoft.com/office/drawing/2014/main" id="{E9DBB600-B6DE-478B-BD11-40ACFC15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94" y="3557749"/>
            <a:ext cx="4394200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C:\Documents and Settings\Administrator\Desktop\fig 2.emf">
            <a:extLst>
              <a:ext uri="{FF2B5EF4-FFF2-40B4-BE49-F238E27FC236}">
                <a16:creationId xmlns:a16="http://schemas.microsoft.com/office/drawing/2014/main" id="{2A31E96F-B5CE-405E-8785-A41713B6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19" y="4297524"/>
            <a:ext cx="1824037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20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1CDB-AC3E-489F-A0EB-BADE12D21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Sensing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287D8-C2AF-498F-B5F5-39A86AF7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52ECFD8-7388-4181-A91C-AB643A52C654}"/>
              </a:ext>
            </a:extLst>
          </p:cNvPr>
          <p:cNvSpPr>
            <a:spLocks/>
          </p:cNvSpPr>
          <p:nvPr/>
        </p:nvSpPr>
        <p:spPr bwMode="auto">
          <a:xfrm>
            <a:off x="2233613" y="1101725"/>
            <a:ext cx="4627562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0" indent="-342900"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A5002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Top mount: local pressure distribution studied by </a:t>
            </a:r>
            <a:r>
              <a:rPr lang="en-US" altLang="en-US" sz="1800" i="1" dirty="0">
                <a:solidFill>
                  <a:srgbClr val="A50021"/>
                </a:solidFill>
              </a:rPr>
              <a:t>matrix sensor </a:t>
            </a:r>
            <a:r>
              <a:rPr lang="en-US" altLang="en-US" sz="1800" dirty="0">
                <a:solidFill>
                  <a:schemeClr val="tx1"/>
                </a:solidFill>
              </a:rPr>
              <a:t>with 625 elements</a:t>
            </a:r>
          </a:p>
          <a:p>
            <a:pPr eaLnBrk="1" hangingPunct="1">
              <a:spcBef>
                <a:spcPts val="600"/>
              </a:spcBef>
              <a:buClr>
                <a:srgbClr val="A5002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High clearances (~0.001” or 25.4 </a:t>
            </a:r>
            <a:r>
              <a:rPr lang="el-GR" altLang="en-US" sz="1800" dirty="0">
                <a:solidFill>
                  <a:schemeClr val="tx1"/>
                </a:solidFill>
                <a:cs typeface="Arial" panose="020B0604020202020204" pitchFamily="34" charset="0"/>
              </a:rPr>
              <a:t>μ</a:t>
            </a:r>
            <a:r>
              <a:rPr lang="en-US" altLang="en-US" sz="1800" dirty="0">
                <a:solidFill>
                  <a:schemeClr val="tx1"/>
                </a:solidFill>
              </a:rPr>
              <a:t>m) disturb </a:t>
            </a:r>
            <a:r>
              <a:rPr lang="en-US" altLang="en-US" sz="1800" i="1" dirty="0">
                <a:solidFill>
                  <a:srgbClr val="A50021"/>
                </a:solidFill>
              </a:rPr>
              <a:t>original</a:t>
            </a:r>
            <a:r>
              <a:rPr lang="en-US" altLang="en-US" sz="1800" dirty="0">
                <a:solidFill>
                  <a:srgbClr val="A5002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pressure distribution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BF03C5-8F3A-4A85-B85E-4E1CB36A9F1A}"/>
              </a:ext>
            </a:extLst>
          </p:cNvPr>
          <p:cNvCxnSpPr/>
          <p:nvPr/>
        </p:nvCxnSpPr>
        <p:spPr>
          <a:xfrm flipV="1">
            <a:off x="5253038" y="4492625"/>
            <a:ext cx="5602287" cy="1111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" descr="C:\Documents and Settings\Administrator\Desktop\flat_200_0.bmp">
            <a:extLst>
              <a:ext uri="{FF2B5EF4-FFF2-40B4-BE49-F238E27FC236}">
                <a16:creationId xmlns:a16="http://schemas.microsoft.com/office/drawing/2014/main" id="{8D17BBBD-E572-40F7-B776-704C68A1A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/>
          <a:stretch>
            <a:fillRect/>
          </a:stretch>
        </p:blipFill>
        <p:spPr bwMode="auto">
          <a:xfrm>
            <a:off x="5549900" y="3140075"/>
            <a:ext cx="1314450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C:\Documents and Settings\Administrator\Desktop\flat_200_1.bmp">
            <a:extLst>
              <a:ext uri="{FF2B5EF4-FFF2-40B4-BE49-F238E27FC236}">
                <a16:creationId xmlns:a16="http://schemas.microsoft.com/office/drawing/2014/main" id="{572AC157-A1AB-46A1-A95F-EE463F37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/>
          <a:stretch>
            <a:fillRect/>
          </a:stretch>
        </p:blipFill>
        <p:spPr bwMode="auto">
          <a:xfrm>
            <a:off x="6886575" y="3133725"/>
            <a:ext cx="13144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C:\Documents and Settings\Administrator\Desktop\flat_200_2.bmp">
            <a:extLst>
              <a:ext uri="{FF2B5EF4-FFF2-40B4-BE49-F238E27FC236}">
                <a16:creationId xmlns:a16="http://schemas.microsoft.com/office/drawing/2014/main" id="{B1411C52-9464-4B0B-BB54-DF37ED0C6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/>
          <a:stretch>
            <a:fillRect/>
          </a:stretch>
        </p:blipFill>
        <p:spPr bwMode="auto">
          <a:xfrm>
            <a:off x="8221663" y="3130550"/>
            <a:ext cx="13144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 descr="C:\Documents and Settings\Administrator\Desktop\flat_200_3.bmp">
            <a:extLst>
              <a:ext uri="{FF2B5EF4-FFF2-40B4-BE49-F238E27FC236}">
                <a16:creationId xmlns:a16="http://schemas.microsoft.com/office/drawing/2014/main" id="{43A83F44-86A1-4F72-931F-2430CA0C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/>
          <a:stretch>
            <a:fillRect/>
          </a:stretch>
        </p:blipFill>
        <p:spPr bwMode="auto">
          <a:xfrm>
            <a:off x="9555163" y="3132138"/>
            <a:ext cx="13144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C:\Documents and Settings\Administrator\Desktop\curve_200_0.bmp">
            <a:extLst>
              <a:ext uri="{FF2B5EF4-FFF2-40B4-BE49-F238E27FC236}">
                <a16:creationId xmlns:a16="http://schemas.microsoft.com/office/drawing/2014/main" id="{E99B2496-A85E-4B1F-9C90-B034F89E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/>
          <a:stretch>
            <a:fillRect/>
          </a:stretch>
        </p:blipFill>
        <p:spPr bwMode="auto">
          <a:xfrm>
            <a:off x="5554663" y="4560888"/>
            <a:ext cx="13144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6" descr="C:\Documents and Settings\Administrator\Desktop\curve_200_1.bmp">
            <a:extLst>
              <a:ext uri="{FF2B5EF4-FFF2-40B4-BE49-F238E27FC236}">
                <a16:creationId xmlns:a16="http://schemas.microsoft.com/office/drawing/2014/main" id="{586E6BC3-F68E-48B6-B409-B4098064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/>
          <a:stretch>
            <a:fillRect/>
          </a:stretch>
        </p:blipFill>
        <p:spPr bwMode="auto">
          <a:xfrm>
            <a:off x="6883400" y="4556125"/>
            <a:ext cx="13144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7" descr="C:\Documents and Settings\Administrator\Desktop\curve_200_2.bmp">
            <a:extLst>
              <a:ext uri="{FF2B5EF4-FFF2-40B4-BE49-F238E27FC236}">
                <a16:creationId xmlns:a16="http://schemas.microsoft.com/office/drawing/2014/main" id="{CC1B0CD9-BA88-41C6-BA47-1FBA51BF0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/>
          <a:stretch>
            <a:fillRect/>
          </a:stretch>
        </p:blipFill>
        <p:spPr bwMode="auto">
          <a:xfrm>
            <a:off x="8220075" y="4556125"/>
            <a:ext cx="13144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9" descr="C:\Documents and Settings\Administrator\Desktop\curve_200_3.bmp">
            <a:extLst>
              <a:ext uri="{FF2B5EF4-FFF2-40B4-BE49-F238E27FC236}">
                <a16:creationId xmlns:a16="http://schemas.microsoft.com/office/drawing/2014/main" id="{E4AB630B-F0DB-4A5D-B032-0AEAC6C0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/>
          <a:stretch>
            <a:fillRect/>
          </a:stretch>
        </p:blipFill>
        <p:spPr bwMode="auto">
          <a:xfrm>
            <a:off x="9553575" y="4556125"/>
            <a:ext cx="1312863" cy="130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1" descr="C:\Documents and Settings\Administrator\Desktop\0.JPG">
            <a:extLst>
              <a:ext uri="{FF2B5EF4-FFF2-40B4-BE49-F238E27FC236}">
                <a16:creationId xmlns:a16="http://schemas.microsoft.com/office/drawing/2014/main" id="{8C2B5E68-5939-4B00-8EAD-6737EB43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3194050"/>
            <a:ext cx="28003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1" descr="C:\Documents and Settings\Administrator\Desktop\flat_200_0.bmp">
            <a:extLst>
              <a:ext uri="{FF2B5EF4-FFF2-40B4-BE49-F238E27FC236}">
                <a16:creationId xmlns:a16="http://schemas.microsoft.com/office/drawing/2014/main" id="{55402DA0-E9C3-4158-8C53-5A0CB1112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97"/>
          <a:stretch>
            <a:fillRect/>
          </a:stretch>
        </p:blipFill>
        <p:spPr bwMode="auto">
          <a:xfrm>
            <a:off x="5432425" y="5937250"/>
            <a:ext cx="54514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6" descr="C:\Documents and Settings\Administrator\Desktop\Drawing2.jpg">
            <a:extLst>
              <a:ext uri="{FF2B5EF4-FFF2-40B4-BE49-F238E27FC236}">
                <a16:creationId xmlns:a16="http://schemas.microsoft.com/office/drawing/2014/main" id="{A54C65D9-5F0B-43A3-8A1E-3ADC6A68B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8" r="45287"/>
          <a:stretch>
            <a:fillRect/>
          </a:stretch>
        </p:blipFill>
        <p:spPr bwMode="auto">
          <a:xfrm>
            <a:off x="8920163" y="1282700"/>
            <a:ext cx="1989137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 descr="fig 6">
            <a:extLst>
              <a:ext uri="{FF2B5EF4-FFF2-40B4-BE49-F238E27FC236}">
                <a16:creationId xmlns:a16="http://schemas.microsoft.com/office/drawing/2014/main" id="{7C7CBFED-BAF2-446D-8FF4-2E57B8CC5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13" y="1104900"/>
            <a:ext cx="2141537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26">
            <a:extLst>
              <a:ext uri="{FF2B5EF4-FFF2-40B4-BE49-F238E27FC236}">
                <a16:creationId xmlns:a16="http://schemas.microsoft.com/office/drawing/2014/main" id="{68F9452F-F073-4F3F-9058-A18D69CAD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8575" y="1060450"/>
            <a:ext cx="19462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  <a:latin typeface="Arial Narrow" panose="020B0606020202030204" pitchFamily="34" charset="0"/>
              </a:rPr>
              <a:t>Assembly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38EBE7-B761-4018-BA95-8F9D1D31B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775" y="2921000"/>
            <a:ext cx="12477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>
                <a:solidFill>
                  <a:schemeClr val="tx1"/>
                </a:solidFill>
                <a:latin typeface="Arial Narrow" panose="020B0606020202030204" pitchFamily="34" charset="0"/>
              </a:rPr>
              <a:t>Ground Finish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E8947A-799A-406D-BE50-31A7AA8BE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1975" y="2895600"/>
            <a:ext cx="12477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>
                <a:solidFill>
                  <a:schemeClr val="tx1"/>
                </a:solidFill>
                <a:latin typeface="Arial Narrow" panose="020B0606020202030204" pitchFamily="34" charset="0"/>
              </a:rPr>
              <a:t>0.0005” or 12.7 </a:t>
            </a:r>
            <a:r>
              <a:rPr lang="el-GR" altLang="en-US" sz="900" b="1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μ</a:t>
            </a:r>
            <a:r>
              <a:rPr lang="en-US" altLang="en-US" sz="900" b="1">
                <a:solidFill>
                  <a:schemeClr val="tx1"/>
                </a:solidFill>
                <a:latin typeface="Arial Narrow" panose="020B0606020202030204" pitchFamily="34" charset="0"/>
              </a:rPr>
              <a:t>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D8B434-CB89-4A0E-A05D-E7FF6375A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175" y="2882900"/>
            <a:ext cx="12477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>
                <a:solidFill>
                  <a:schemeClr val="tx1"/>
                </a:solidFill>
                <a:latin typeface="Arial Narrow" panose="020B0606020202030204" pitchFamily="34" charset="0"/>
              </a:rPr>
              <a:t>0.001” or 25.4 </a:t>
            </a:r>
            <a:r>
              <a:rPr lang="el-GR" altLang="en-US" sz="900" b="1">
                <a:solidFill>
                  <a:schemeClr val="tx1"/>
                </a:solidFill>
                <a:cs typeface="Arial" panose="020B0604020202020204" pitchFamily="34" charset="0"/>
              </a:rPr>
              <a:t>μ</a:t>
            </a:r>
            <a:r>
              <a:rPr lang="en-US" altLang="en-US" sz="900" b="1">
                <a:solidFill>
                  <a:schemeClr val="tx1"/>
                </a:solidFill>
                <a:latin typeface="Arial Narrow" panose="020B0606020202030204" pitchFamily="34" charset="0"/>
              </a:rPr>
              <a:t>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7DE81E-FD92-4B09-AE32-BCB56A53E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5325" y="2870200"/>
            <a:ext cx="12477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>
                <a:solidFill>
                  <a:schemeClr val="tx1"/>
                </a:solidFill>
                <a:latin typeface="Arial Narrow" panose="020B0606020202030204" pitchFamily="34" charset="0"/>
              </a:rPr>
              <a:t>0.002” or 50.8 </a:t>
            </a:r>
            <a:r>
              <a:rPr lang="el-GR" altLang="en-US" sz="900" b="1">
                <a:solidFill>
                  <a:schemeClr val="tx1"/>
                </a:solidFill>
                <a:cs typeface="Arial" panose="020B0604020202020204" pitchFamily="34" charset="0"/>
              </a:rPr>
              <a:t>μ</a:t>
            </a:r>
            <a:r>
              <a:rPr lang="en-US" altLang="en-US" sz="900" b="1">
                <a:solidFill>
                  <a:schemeClr val="tx1"/>
                </a:solidFill>
                <a:latin typeface="Arial Narrow" panose="020B0606020202030204" pitchFamily="34" charset="0"/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D8A4DD-0A1D-45E7-9CA3-4659C4604A88}"/>
              </a:ext>
            </a:extLst>
          </p:cNvPr>
          <p:cNvSpPr txBox="1"/>
          <p:nvPr/>
        </p:nvSpPr>
        <p:spPr>
          <a:xfrm rot="16200000">
            <a:off x="4713288" y="3679825"/>
            <a:ext cx="1365250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FF0000"/>
                </a:solidFill>
                <a:latin typeface="+mj-lt"/>
                <a:ea typeface="宋体" charset="-122"/>
              </a:rPr>
              <a:t>Flat Surface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832D61-C7F6-435F-AB65-B43D944C523E}"/>
              </a:ext>
            </a:extLst>
          </p:cNvPr>
          <p:cNvSpPr txBox="1"/>
          <p:nvPr/>
        </p:nvSpPr>
        <p:spPr>
          <a:xfrm rot="16200000">
            <a:off x="4679950" y="5095876"/>
            <a:ext cx="1423987" cy="252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FF0000"/>
                </a:solidFill>
                <a:latin typeface="+mj-lt"/>
                <a:ea typeface="宋体" charset="-122"/>
              </a:rPr>
              <a:t>Cylindrical Surface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858D6B-D360-4986-880C-9D9802784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4413" y="5399088"/>
            <a:ext cx="762000" cy="369887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>
                <a:solidFill>
                  <a:srgbClr val="3333FF"/>
                </a:solidFill>
                <a:latin typeface="Arial Narrow" panose="020B0606020202030204" pitchFamily="34" charset="0"/>
              </a:rPr>
              <a:t>Minimum Disturbance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DE8F90-F355-4CE4-80CD-568EB85E385B}"/>
              </a:ext>
            </a:extLst>
          </p:cNvPr>
          <p:cNvCxnSpPr/>
          <p:nvPr/>
        </p:nvCxnSpPr>
        <p:spPr>
          <a:xfrm>
            <a:off x="6721475" y="5010150"/>
            <a:ext cx="1031875" cy="3746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BC8B62-BA48-463B-BB6B-1469EED30BCE}"/>
              </a:ext>
            </a:extLst>
          </p:cNvPr>
          <p:cNvCxnSpPr>
            <a:endCxn id="26" idx="0"/>
          </p:cNvCxnSpPr>
          <p:nvPr/>
        </p:nvCxnSpPr>
        <p:spPr>
          <a:xfrm rot="16200000" flipH="1">
            <a:off x="6294438" y="3948113"/>
            <a:ext cx="1508125" cy="13938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4CA2E1-AAAF-4E5E-B200-6F6C28A280A8}"/>
              </a:ext>
            </a:extLst>
          </p:cNvPr>
          <p:cNvCxnSpPr>
            <a:endCxn id="26" idx="0"/>
          </p:cNvCxnSpPr>
          <p:nvPr/>
        </p:nvCxnSpPr>
        <p:spPr>
          <a:xfrm rot="16200000" flipH="1">
            <a:off x="6865938" y="4519613"/>
            <a:ext cx="1393825" cy="365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5D5B573-62E4-4B35-BB18-DAB08BB9D87C}"/>
              </a:ext>
            </a:extLst>
          </p:cNvPr>
          <p:cNvCxnSpPr>
            <a:endCxn id="26" idx="0"/>
          </p:cNvCxnSpPr>
          <p:nvPr/>
        </p:nvCxnSpPr>
        <p:spPr>
          <a:xfrm rot="16200000" flipH="1">
            <a:off x="7432675" y="5086350"/>
            <a:ext cx="392113" cy="2333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5CBF3C-EAE7-4431-8032-2711239BE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8738" y="3063875"/>
            <a:ext cx="1179512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 b="1">
                <a:solidFill>
                  <a:srgbClr val="3333FF"/>
                </a:solidFill>
                <a:latin typeface="Arial Narrow" panose="020B0606020202030204" pitchFamily="34" charset="0"/>
              </a:rPr>
              <a:t>Distortion of original pressure distributions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DADB9A6-98E6-4CFF-908B-664D33F5B0E5}"/>
              </a:ext>
            </a:extLst>
          </p:cNvPr>
          <p:cNvCxnSpPr>
            <a:endCxn id="31" idx="2"/>
          </p:cNvCxnSpPr>
          <p:nvPr/>
        </p:nvCxnSpPr>
        <p:spPr>
          <a:xfrm flipV="1">
            <a:off x="9042400" y="3433763"/>
            <a:ext cx="496888" cy="3317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33DDF76-15B5-4919-8328-39DA864C107F}"/>
              </a:ext>
            </a:extLst>
          </p:cNvPr>
          <p:cNvCxnSpPr>
            <a:endCxn id="31" idx="2"/>
          </p:cNvCxnSpPr>
          <p:nvPr/>
        </p:nvCxnSpPr>
        <p:spPr>
          <a:xfrm rot="10800000">
            <a:off x="9539288" y="3433763"/>
            <a:ext cx="487362" cy="2555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8671A1-D50B-42CA-8619-9366EA9FACE5}"/>
              </a:ext>
            </a:extLst>
          </p:cNvPr>
          <p:cNvCxnSpPr>
            <a:endCxn id="31" idx="2"/>
          </p:cNvCxnSpPr>
          <p:nvPr/>
        </p:nvCxnSpPr>
        <p:spPr>
          <a:xfrm rot="5400000" flipH="1" flipV="1">
            <a:off x="8537575" y="4008438"/>
            <a:ext cx="1576387" cy="4270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10C221-9782-4C25-8CF1-A7104DF9459E}"/>
              </a:ext>
            </a:extLst>
          </p:cNvPr>
          <p:cNvCxnSpPr>
            <a:endCxn id="31" idx="2"/>
          </p:cNvCxnSpPr>
          <p:nvPr/>
        </p:nvCxnSpPr>
        <p:spPr>
          <a:xfrm rot="16200000" flipV="1">
            <a:off x="8921750" y="4051301"/>
            <a:ext cx="1639887" cy="4048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38CC57-0929-4F21-8213-F858C82BBC64}"/>
              </a:ext>
            </a:extLst>
          </p:cNvPr>
          <p:cNvSpPr txBox="1"/>
          <p:nvPr/>
        </p:nvSpPr>
        <p:spPr>
          <a:xfrm>
            <a:off x="2540000" y="4257675"/>
            <a:ext cx="992188" cy="577850"/>
          </a:xfrm>
          <a:prstGeom prst="rect">
            <a:avLst/>
          </a:prstGeom>
          <a:solidFill>
            <a:srgbClr val="BFBFBF">
              <a:alpha val="34902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3333FF"/>
                </a:solidFill>
                <a:latin typeface="+mj-lt"/>
                <a:ea typeface="宋体" charset="-122"/>
              </a:rPr>
              <a:t>Cylindrical</a:t>
            </a:r>
          </a:p>
          <a:p>
            <a:pPr>
              <a:defRPr/>
            </a:pPr>
            <a:r>
              <a:rPr lang="en-US" sz="1050" b="1" dirty="0">
                <a:solidFill>
                  <a:srgbClr val="3333FF"/>
                </a:solidFill>
                <a:latin typeface="+mj-lt"/>
                <a:ea typeface="宋体" charset="-122"/>
              </a:rPr>
              <a:t>Contact  Surface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149E8D-8EE3-4A27-90BF-CB8B52AA4071}"/>
              </a:ext>
            </a:extLst>
          </p:cNvPr>
          <p:cNvSpPr txBox="1"/>
          <p:nvPr/>
        </p:nvSpPr>
        <p:spPr>
          <a:xfrm>
            <a:off x="3784600" y="4235450"/>
            <a:ext cx="928688" cy="576263"/>
          </a:xfrm>
          <a:prstGeom prst="rect">
            <a:avLst/>
          </a:prstGeom>
          <a:solidFill>
            <a:srgbClr val="BFBFBF">
              <a:alpha val="34902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3333FF"/>
                </a:solidFill>
                <a:latin typeface="+mj-lt"/>
                <a:ea typeface="宋体" charset="-122"/>
              </a:rPr>
              <a:t>Flat</a:t>
            </a:r>
          </a:p>
          <a:p>
            <a:pPr>
              <a:defRPr/>
            </a:pPr>
            <a:r>
              <a:rPr lang="en-US" sz="1050" b="1" dirty="0">
                <a:solidFill>
                  <a:srgbClr val="3333FF"/>
                </a:solidFill>
                <a:latin typeface="+mj-lt"/>
                <a:ea typeface="宋体" charset="-122"/>
              </a:rPr>
              <a:t>Contact  Surface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464124-FA70-47D8-B0BA-EB75877AD183}"/>
              </a:ext>
            </a:extLst>
          </p:cNvPr>
          <p:cNvSpPr txBox="1"/>
          <p:nvPr/>
        </p:nvSpPr>
        <p:spPr>
          <a:xfrm>
            <a:off x="2351088" y="5392738"/>
            <a:ext cx="1127125" cy="415925"/>
          </a:xfrm>
          <a:prstGeom prst="rect">
            <a:avLst/>
          </a:prstGeom>
          <a:solidFill>
            <a:srgbClr val="BFBFBF">
              <a:alpha val="34902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FF0000"/>
                </a:solidFill>
                <a:latin typeface="+mj-lt"/>
                <a:ea typeface="宋体" charset="-122"/>
              </a:rPr>
              <a:t>Matrix Sensor</a:t>
            </a:r>
          </a:p>
          <a:p>
            <a:pPr>
              <a:defRPr/>
            </a:pPr>
            <a:r>
              <a:rPr lang="en-US" sz="1050" b="1" dirty="0">
                <a:solidFill>
                  <a:srgbClr val="FF0000"/>
                </a:solidFill>
                <a:latin typeface="+mj-lt"/>
                <a:ea typeface="宋体" charset="-122"/>
              </a:rPr>
              <a:t>25 x 25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13B2FF8-B972-4C8E-9877-F6FAE02F7690}"/>
              </a:ext>
            </a:extLst>
          </p:cNvPr>
          <p:cNvCxnSpPr/>
          <p:nvPr/>
        </p:nvCxnSpPr>
        <p:spPr bwMode="auto">
          <a:xfrm>
            <a:off x="3244850" y="5964238"/>
            <a:ext cx="993775" cy="158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26">
            <a:extLst>
              <a:ext uri="{FF2B5EF4-FFF2-40B4-BE49-F238E27FC236}">
                <a16:creationId xmlns:a16="http://schemas.microsoft.com/office/drawing/2014/main" id="{060C0744-FD85-463A-A390-1456CB16A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6150" y="5965825"/>
            <a:ext cx="53657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</a:rPr>
              <a:t>50 mm</a:t>
            </a: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EECA6A14-E19E-413C-940C-C6CF956F0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7675" y="5959475"/>
            <a:ext cx="1057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</a:rPr>
              <a:t>Sensing Element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</a:rPr>
              <a:t>2 mm x 2 mm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4165063-5472-4804-8044-7487CC3AA0BA}"/>
              </a:ext>
            </a:extLst>
          </p:cNvPr>
          <p:cNvCxnSpPr/>
          <p:nvPr/>
        </p:nvCxnSpPr>
        <p:spPr bwMode="auto">
          <a:xfrm rot="16200000" flipV="1">
            <a:off x="3960019" y="5291932"/>
            <a:ext cx="790575" cy="7143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6">
            <a:extLst>
              <a:ext uri="{FF2B5EF4-FFF2-40B4-BE49-F238E27FC236}">
                <a16:creationId xmlns:a16="http://schemas.microsoft.com/office/drawing/2014/main" id="{452A1FD4-8BF6-4CFB-B70E-21D0FF753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0063" y="5151438"/>
            <a:ext cx="5365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</a:rPr>
              <a:t>50 mm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88E1DE-9675-4D51-A293-342237E9D2CF}"/>
              </a:ext>
            </a:extLst>
          </p:cNvPr>
          <p:cNvCxnSpPr/>
          <p:nvPr/>
        </p:nvCxnSpPr>
        <p:spPr>
          <a:xfrm rot="10800000">
            <a:off x="4129088" y="5670550"/>
            <a:ext cx="366712" cy="271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27">
            <a:extLst>
              <a:ext uri="{FF2B5EF4-FFF2-40B4-BE49-F238E27FC236}">
                <a16:creationId xmlns:a16="http://schemas.microsoft.com/office/drawing/2014/main" id="{07972A5D-1980-47B4-8C8F-54E8F6775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6950" y="6002338"/>
            <a:ext cx="1265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  <a:latin typeface="Arial Narrow" panose="020B0606020202030204" pitchFamily="34" charset="0"/>
              </a:rPr>
              <a:t>Sampling: 100Hz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  <a:latin typeface="Arial Narrow" panose="020B0606020202030204" pitchFamily="34" charset="0"/>
              </a:rPr>
              <a:t>Range: 125 PSI/ 863 KPa</a:t>
            </a:r>
          </a:p>
        </p:txBody>
      </p:sp>
      <p:sp>
        <p:nvSpPr>
          <p:cNvPr id="46" name="TextBox 27">
            <a:extLst>
              <a:ext uri="{FF2B5EF4-FFF2-40B4-BE49-F238E27FC236}">
                <a16:creationId xmlns:a16="http://schemas.microsoft.com/office/drawing/2014/main" id="{A5162A4E-4D69-4A16-8BEA-E2D4CB1FA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900" y="6181725"/>
            <a:ext cx="387350" cy="2460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tx1"/>
                </a:solidFill>
                <a:latin typeface="Arial Narrow" panose="020B0606020202030204" pitchFamily="34" charset="0"/>
              </a:rPr>
              <a:t>KPa</a:t>
            </a:r>
          </a:p>
        </p:txBody>
      </p:sp>
      <p:sp>
        <p:nvSpPr>
          <p:cNvPr id="47" name="TextBox 27">
            <a:extLst>
              <a:ext uri="{FF2B5EF4-FFF2-40B4-BE49-F238E27FC236}">
                <a16:creationId xmlns:a16="http://schemas.microsoft.com/office/drawing/2014/main" id="{67006998-5A8E-4E9E-A187-4EA176930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9563" y="6421438"/>
            <a:ext cx="3119437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tx1"/>
                </a:solidFill>
                <a:latin typeface="Arial Narrow" panose="020B0606020202030204" pitchFamily="34" charset="0"/>
              </a:rPr>
              <a:t>Net Testing Force :  200 N (Limited by matrix sensor range)</a:t>
            </a:r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DB5899F6-A3D5-48B9-8515-294B9771A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2751138"/>
            <a:ext cx="1249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</a:rPr>
              <a:t>Piezo Quartz Sensor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</a:rPr>
              <a:t>R = 10 mm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BD1D41-160C-444B-BE28-894BE54E5F00}"/>
              </a:ext>
            </a:extLst>
          </p:cNvPr>
          <p:cNvCxnSpPr/>
          <p:nvPr/>
        </p:nvCxnSpPr>
        <p:spPr>
          <a:xfrm rot="10800000" flipV="1">
            <a:off x="3105150" y="3094038"/>
            <a:ext cx="396875" cy="35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DC21624-BB16-4D00-AC54-DBF7C280E0C5}"/>
              </a:ext>
            </a:extLst>
          </p:cNvPr>
          <p:cNvCxnSpPr/>
          <p:nvPr/>
        </p:nvCxnSpPr>
        <p:spPr>
          <a:xfrm>
            <a:off x="3498850" y="3098800"/>
            <a:ext cx="635000" cy="361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27">
            <a:extLst>
              <a:ext uri="{FF2B5EF4-FFF2-40B4-BE49-F238E27FC236}">
                <a16:creationId xmlns:a16="http://schemas.microsoft.com/office/drawing/2014/main" id="{7F6203A4-2B7A-43D9-86A7-98AA195EA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525" y="2849563"/>
            <a:ext cx="123825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900">
                <a:solidFill>
                  <a:schemeClr val="tx1"/>
                </a:solidFill>
                <a:latin typeface="Arial Narrow" panose="020B0606020202030204" pitchFamily="34" charset="0"/>
              </a:rPr>
              <a:t>Range: 10 KPSI/ 70 MPa</a:t>
            </a:r>
          </a:p>
        </p:txBody>
      </p:sp>
    </p:spTree>
    <p:extLst>
      <p:ext uri="{BB962C8B-B14F-4D97-AF65-F5344CB8AC3E}">
        <p14:creationId xmlns:p14="http://schemas.microsoft.com/office/powerpoint/2010/main" val="8100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 animBg="1"/>
      <p:bldP spid="31" grpId="0" animBg="1"/>
      <p:bldP spid="36" grpId="0" animBg="1"/>
      <p:bldP spid="37" grpId="0" animBg="1"/>
      <p:bldP spid="38" grpId="0" animBg="1"/>
      <p:bldP spid="40" grpId="0"/>
      <p:bldP spid="41" grpId="0"/>
      <p:bldP spid="43" grpId="0"/>
      <p:bldP spid="45" grpId="0"/>
      <p:bldP spid="46" grpId="0" animBg="1"/>
      <p:bldP spid="47" grpId="0" animBg="1"/>
      <p:bldP spid="48" grpId="0"/>
      <p:bldP spid="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0104-FB92-4271-A16C-B9E9645B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3A6DC-4831-41BF-BC68-8D346D5A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12" descr="2">
            <a:extLst>
              <a:ext uri="{FF2B5EF4-FFF2-40B4-BE49-F238E27FC236}">
                <a16:creationId xmlns:a16="http://schemas.microsoft.com/office/drawing/2014/main" id="{6CA036CE-D822-42A8-A8E0-BA042848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"/>
          <a:stretch>
            <a:fillRect/>
          </a:stretch>
        </p:blipFill>
        <p:spPr bwMode="auto">
          <a:xfrm>
            <a:off x="7343775" y="3659187"/>
            <a:ext cx="2794000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 descr="4">
            <a:extLst>
              <a:ext uri="{FF2B5EF4-FFF2-40B4-BE49-F238E27FC236}">
                <a16:creationId xmlns:a16="http://schemas.microsoft.com/office/drawing/2014/main" id="{CEB1459F-AB4B-44B3-ACB6-8AAF945E5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3"/>
          <a:stretch>
            <a:fillRect/>
          </a:stretch>
        </p:blipFill>
        <p:spPr bwMode="auto">
          <a:xfrm>
            <a:off x="7410450" y="3659187"/>
            <a:ext cx="2727325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933BE3-C77C-4899-AC7A-F9502CA7AA37}"/>
              </a:ext>
            </a:extLst>
          </p:cNvPr>
          <p:cNvSpPr>
            <a:spLocks/>
          </p:cNvSpPr>
          <p:nvPr/>
        </p:nvSpPr>
        <p:spPr bwMode="auto">
          <a:xfrm>
            <a:off x="2368550" y="1136650"/>
            <a:ext cx="8372475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81000" indent="-381000"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81000" marR="0" lvl="0" indent="-3810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Tool-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workpiece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interaction governed by </a:t>
            </a: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contact pressure</a:t>
            </a:r>
          </a:p>
          <a:p>
            <a:pPr marL="381000" marR="0" lvl="0" indent="-3810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Pressure </a:t>
            </a: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sampled</a:t>
            </a: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by sensors at discrete locations</a:t>
            </a:r>
          </a:p>
          <a:p>
            <a:pPr marL="381000" marR="0" lvl="0" indent="-3810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Seek mathematical techniques for pressure </a:t>
            </a: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reconstruction</a:t>
            </a:r>
          </a:p>
        </p:txBody>
      </p:sp>
      <p:pic>
        <p:nvPicPr>
          <p:cNvPr id="8" name="Picture 10" descr="Punch Pressure Contour 4">
            <a:extLst>
              <a:ext uri="{FF2B5EF4-FFF2-40B4-BE49-F238E27FC236}">
                <a16:creationId xmlns:a16="http://schemas.microsoft.com/office/drawing/2014/main" id="{903A46F5-BC71-465F-BF27-BBA41878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2635250"/>
            <a:ext cx="3133725" cy="360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5">
            <a:extLst>
              <a:ext uri="{FF2B5EF4-FFF2-40B4-BE49-F238E27FC236}">
                <a16:creationId xmlns:a16="http://schemas.microsoft.com/office/drawing/2014/main" id="{61072524-2CA5-47EE-AAEB-3A289D9C6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1663" y="5895975"/>
            <a:ext cx="10318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CC3300"/>
              </a:buClr>
              <a:buFont typeface="Wingdings" panose="05000000000000000000" pitchFamily="2" charset="2"/>
              <a:buChar char="§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l" eaLnBrk="0" hangingPunct="0">
              <a:spcBef>
                <a:spcPct val="20000"/>
              </a:spcBef>
              <a:buChar char="–"/>
              <a:defRPr sz="1600">
                <a:solidFill>
                  <a:srgbClr val="FF5050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b="1">
                <a:solidFill>
                  <a:srgbClr val="A50021"/>
                </a:solidFill>
                <a:latin typeface="Arial Narrow" panose="020B0606020202030204" pitchFamily="34" charset="0"/>
              </a:rPr>
              <a:t>Estimated </a:t>
            </a:r>
          </a:p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b="1">
                <a:solidFill>
                  <a:srgbClr val="A50021"/>
                </a:solidFill>
                <a:latin typeface="Arial Narrow" panose="020B0606020202030204" pitchFamily="34" charset="0"/>
              </a:rPr>
              <a:t>Pressure</a:t>
            </a:r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C5CCF1F7-D33A-4107-B8DA-6BC8366975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0963" y="4822825"/>
            <a:ext cx="612775" cy="1008062"/>
          </a:xfrm>
          <a:prstGeom prst="line">
            <a:avLst/>
          </a:prstGeom>
          <a:noFill/>
          <a:ln w="9525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11" name="Group 55">
            <a:extLst>
              <a:ext uri="{FF2B5EF4-FFF2-40B4-BE49-F238E27FC236}">
                <a16:creationId xmlns:a16="http://schemas.microsoft.com/office/drawing/2014/main" id="{8F3E0139-1D97-4C8B-9382-489400DF1879}"/>
              </a:ext>
            </a:extLst>
          </p:cNvPr>
          <p:cNvGrpSpPr>
            <a:grpSpLocks/>
          </p:cNvGrpSpPr>
          <p:nvPr/>
        </p:nvGrpSpPr>
        <p:grpSpPr bwMode="auto">
          <a:xfrm>
            <a:off x="5118100" y="2871787"/>
            <a:ext cx="4522788" cy="1697038"/>
            <a:chOff x="-15" y="2137"/>
            <a:chExt cx="2849" cy="1069"/>
          </a:xfrm>
        </p:grpSpPr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82C31FB3-9A8D-4B5A-8137-6A48AC1964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9" y="2137"/>
              <a:ext cx="2483" cy="1069"/>
              <a:chOff x="531" y="2137"/>
              <a:chExt cx="1782" cy="862"/>
            </a:xfrm>
          </p:grpSpPr>
          <p:sp>
            <p:nvSpPr>
              <p:cNvPr id="20" name="Line 17">
                <a:extLst>
                  <a:ext uri="{FF2B5EF4-FFF2-40B4-BE49-F238E27FC236}">
                    <a16:creationId xmlns:a16="http://schemas.microsoft.com/office/drawing/2014/main" id="{6F6367EA-9DF0-4A95-9AD4-DF89D586AD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31" y="2137"/>
                <a:ext cx="1782" cy="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1" name="Line 18">
                <a:extLst>
                  <a:ext uri="{FF2B5EF4-FFF2-40B4-BE49-F238E27FC236}">
                    <a16:creationId xmlns:a16="http://schemas.microsoft.com/office/drawing/2014/main" id="{474E3B5A-6CCC-45BD-9351-868F69E232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3" y="2137"/>
                <a:ext cx="0" cy="86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CB125F37-2DAA-40D9-8B06-510959780A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" y="2296"/>
              <a:ext cx="1449" cy="862"/>
              <a:chOff x="-293" y="2137"/>
              <a:chExt cx="2606" cy="862"/>
            </a:xfrm>
          </p:grpSpPr>
          <p:sp>
            <p:nvSpPr>
              <p:cNvPr id="18" name="Line 30">
                <a:extLst>
                  <a:ext uri="{FF2B5EF4-FFF2-40B4-BE49-F238E27FC236}">
                    <a16:creationId xmlns:a16="http://schemas.microsoft.com/office/drawing/2014/main" id="{1C2CD440-5A4F-4720-AD78-2F0AC71FC8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293" y="2137"/>
                <a:ext cx="2606" cy="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" name="Line 31">
                <a:extLst>
                  <a:ext uri="{FF2B5EF4-FFF2-40B4-BE49-F238E27FC236}">
                    <a16:creationId xmlns:a16="http://schemas.microsoft.com/office/drawing/2014/main" id="{E72CF8A8-D582-4FAD-8434-FFF7B6ED2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3" y="2137"/>
                <a:ext cx="0" cy="86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14" name="Group 32">
              <a:extLst>
                <a:ext uri="{FF2B5EF4-FFF2-40B4-BE49-F238E27FC236}">
                  <a16:creationId xmlns:a16="http://schemas.microsoft.com/office/drawing/2014/main" id="{B87E67B1-F649-4FE3-B2D4-AB09F15B68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15" y="2319"/>
              <a:ext cx="1761" cy="726"/>
              <a:chOff x="-207" y="2137"/>
              <a:chExt cx="2520" cy="862"/>
            </a:xfrm>
          </p:grpSpPr>
          <p:sp>
            <p:nvSpPr>
              <p:cNvPr id="16" name="Line 33">
                <a:extLst>
                  <a:ext uri="{FF2B5EF4-FFF2-40B4-BE49-F238E27FC236}">
                    <a16:creationId xmlns:a16="http://schemas.microsoft.com/office/drawing/2014/main" id="{507B673A-637F-499C-A693-E644D7F004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207" y="2137"/>
                <a:ext cx="2520" cy="9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7" name="Line 34">
                <a:extLst>
                  <a:ext uri="{FF2B5EF4-FFF2-40B4-BE49-F238E27FC236}">
                    <a16:creationId xmlns:a16="http://schemas.microsoft.com/office/drawing/2014/main" id="{4F8ED992-A330-458B-9721-DE29B05F11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13" y="2137"/>
                <a:ext cx="0" cy="862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5" name="Text Box 54">
              <a:extLst>
                <a:ext uri="{FF2B5EF4-FFF2-40B4-BE49-F238E27FC236}">
                  <a16:creationId xmlns:a16="http://schemas.microsoft.com/office/drawing/2014/main" id="{F1F31A75-31DB-40EE-B0F4-A190641D55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2343"/>
              <a:ext cx="9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CC330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chemeClr val="tx1"/>
                </a:buClr>
                <a:buSzPct val="70000"/>
                <a:buFont typeface="Wingdings" panose="05000000000000000000" pitchFamily="2" charset="2"/>
                <a:buChar char="Ø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–"/>
                <a:defRPr sz="1600">
                  <a:solidFill>
                    <a:srgbClr val="FF5050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. . . . . . . . . .</a:t>
              </a:r>
              <a:r>
                <a:rPr kumimoji="0" lang="en-US" alt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072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522A-B33D-4DF3-AE96-B4C8E512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087" y="190500"/>
            <a:ext cx="10018713" cy="619125"/>
          </a:xfrm>
        </p:spPr>
        <p:txBody>
          <a:bodyPr/>
          <a:lstStyle/>
          <a:p>
            <a:r>
              <a:rPr lang="en-US"/>
              <a:t>Process Monitoring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554A8-78D4-42F5-B3D3-8E47F4FF0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0833" y="6480175"/>
            <a:ext cx="551167" cy="365125"/>
          </a:xfrm>
        </p:spPr>
        <p:txBody>
          <a:bodyPr/>
          <a:lstStyle/>
          <a:p>
            <a:fld id="{5AFF1870-E8DC-4074-81D5-5323747A9371}" type="slidenum">
              <a:rPr lang="en-US" smtClean="0"/>
              <a:t>3</a:t>
            </a:fld>
            <a:endParaRPr lang="en-US"/>
          </a:p>
        </p:txBody>
      </p:sp>
      <p:pic>
        <p:nvPicPr>
          <p:cNvPr id="5122" name="Picture 2" descr="Image result for milling">
            <a:extLst>
              <a:ext uri="{FF2B5EF4-FFF2-40B4-BE49-F238E27FC236}">
                <a16:creationId xmlns:a16="http://schemas.microsoft.com/office/drawing/2014/main" id="{AE05A4A7-E591-495E-8AE7-405B41B3D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7" r="8016"/>
          <a:stretch/>
        </p:blipFill>
        <p:spPr bwMode="auto">
          <a:xfrm>
            <a:off x="3070605" y="1428751"/>
            <a:ext cx="2989244" cy="19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illing products">
            <a:extLst>
              <a:ext uri="{FF2B5EF4-FFF2-40B4-BE49-F238E27FC236}">
                <a16:creationId xmlns:a16="http://schemas.microsoft.com/office/drawing/2014/main" id="{EDE1A64E-96C8-4963-BE58-2B8B03303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494" y="1428751"/>
            <a:ext cx="3068206" cy="19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6C43D001-A2CB-4947-A19F-A8C9D5C20015}"/>
              </a:ext>
            </a:extLst>
          </p:cNvPr>
          <p:cNvSpPr/>
          <p:nvPr/>
        </p:nvSpPr>
        <p:spPr>
          <a:xfrm>
            <a:off x="6132153" y="2066925"/>
            <a:ext cx="1640247" cy="61912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8BEF5C-05F6-404C-8B77-E00A4371FE7F}"/>
              </a:ext>
            </a:extLst>
          </p:cNvPr>
          <p:cNvCxnSpPr>
            <a:cxnSpLocks/>
          </p:cNvCxnSpPr>
          <p:nvPr/>
        </p:nvCxnSpPr>
        <p:spPr>
          <a:xfrm>
            <a:off x="2085975" y="1800225"/>
            <a:ext cx="984630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66DE7F-3C2A-49A7-BCA1-8D85AA6092D4}"/>
              </a:ext>
            </a:extLst>
          </p:cNvPr>
          <p:cNvCxnSpPr>
            <a:cxnSpLocks/>
          </p:cNvCxnSpPr>
          <p:nvPr/>
        </p:nvCxnSpPr>
        <p:spPr>
          <a:xfrm>
            <a:off x="2085975" y="2423521"/>
            <a:ext cx="984630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AECDA9-C17A-429F-8342-07E85FE52BCB}"/>
              </a:ext>
            </a:extLst>
          </p:cNvPr>
          <p:cNvCxnSpPr>
            <a:cxnSpLocks/>
          </p:cNvCxnSpPr>
          <p:nvPr/>
        </p:nvCxnSpPr>
        <p:spPr>
          <a:xfrm>
            <a:off x="2085974" y="3048000"/>
            <a:ext cx="984630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FA2BC8-933D-47F1-BD58-53CFECEC0B8D}"/>
              </a:ext>
            </a:extLst>
          </p:cNvPr>
          <p:cNvSpPr txBox="1"/>
          <p:nvPr/>
        </p:nvSpPr>
        <p:spPr>
          <a:xfrm>
            <a:off x="2085976" y="1330993"/>
            <a:ext cx="98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A56F16-C91C-432E-A45D-B20A0E8249F1}"/>
              </a:ext>
            </a:extLst>
          </p:cNvPr>
          <p:cNvSpPr txBox="1"/>
          <p:nvPr/>
        </p:nvSpPr>
        <p:spPr>
          <a:xfrm>
            <a:off x="1991881" y="1769036"/>
            <a:ext cx="98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Cutting depth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375A0C-90E9-4BBB-B90E-7FC97F096BE4}"/>
              </a:ext>
            </a:extLst>
          </p:cNvPr>
          <p:cNvSpPr txBox="1"/>
          <p:nvPr/>
        </p:nvSpPr>
        <p:spPr>
          <a:xfrm>
            <a:off x="2000250" y="2401669"/>
            <a:ext cx="98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Feed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F364FD-2280-4CA8-A747-F4FFA6A6DAE8}"/>
              </a:ext>
            </a:extLst>
          </p:cNvPr>
          <p:cNvSpPr txBox="1"/>
          <p:nvPr/>
        </p:nvSpPr>
        <p:spPr>
          <a:xfrm>
            <a:off x="2085974" y="3724275"/>
            <a:ext cx="917257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Level (product quality)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 accuracy, surface roughness, residual stress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Level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efficiency (cycle time), energy efficiency, material efficiency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Level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 (chattering), tool wear, crack, failures of mechanical parts</a:t>
            </a:r>
          </a:p>
        </p:txBody>
      </p:sp>
    </p:spTree>
    <p:extLst>
      <p:ext uri="{BB962C8B-B14F-4D97-AF65-F5344CB8AC3E}">
        <p14:creationId xmlns:p14="http://schemas.microsoft.com/office/powerpoint/2010/main" val="44899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B344-8900-4A1A-A608-17B0E57D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2903537"/>
            <a:ext cx="9248776" cy="619125"/>
          </a:xfrm>
        </p:spPr>
        <p:txBody>
          <a:bodyPr/>
          <a:lstStyle/>
          <a:p>
            <a:r>
              <a:rPr lang="en-US" sz="4800" dirty="0"/>
              <a:t>Process Monitoring in Chemical Mechanical Polishing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8F64E-DA55-40E5-8396-29496E73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F1870-E8DC-4074-81D5-5323747A937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13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5BD6-81E0-4CC0-847B-1C5B7560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9B2D1-1DE8-4E39-9356-73DDF50D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E821C-3B3A-44ED-BB74-CFC9E1822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519" y="2806076"/>
            <a:ext cx="2409359" cy="32965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B0D52A-43ED-443F-A6FB-55F55C1DC81D}"/>
              </a:ext>
            </a:extLst>
          </p:cNvPr>
          <p:cNvSpPr/>
          <p:nvPr/>
        </p:nvSpPr>
        <p:spPr>
          <a:xfrm>
            <a:off x="2774966" y="6218565"/>
            <a:ext cx="2018501" cy="261610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</a:rPr>
              <a:t>(</a:t>
            </a:r>
            <a:r>
              <a:rPr kumimoji="0" lang="en-US" altLang="zh-CN" sz="1100" b="0" i="0" u="none" strike="noStrike" kern="0" cap="none" spc="0" normalizeH="0" baseline="0" noProof="0" dirty="0" err="1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</a:rPr>
              <a:t>Borst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</a:rPr>
              <a:t> et al., Thin Solid Films, 2001)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4D4F225D-2B4E-48E8-886B-CD15988C3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1308" y="1184992"/>
            <a:ext cx="6604000" cy="146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8650" indent="-2698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44525" lvl="1" indent="-285750" defTabSz="914400" eaLnBrk="1" fontAlgn="base" hangingPunct="1">
              <a:lnSpc>
                <a:spcPct val="110000"/>
              </a:lnSpc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Book Antiqua"/>
                <a:cs typeface="Times New Roman" panose="02020603050405020304" pitchFamily="18" charset="0"/>
              </a:rPr>
              <a:t>A process of </a:t>
            </a:r>
            <a:r>
              <a:rPr lang="en-US" altLang="en-US" b="1" dirty="0">
                <a:solidFill>
                  <a:srgbClr val="C00000"/>
                </a:solidFill>
                <a:latin typeface="Book Antiqua"/>
                <a:cs typeface="Times New Roman" panose="02020603050405020304" pitchFamily="18" charset="0"/>
              </a:rPr>
              <a:t>planarizing</a:t>
            </a:r>
            <a:r>
              <a:rPr lang="en-US" altLang="en-US" dirty="0">
                <a:solidFill>
                  <a:srgbClr val="C00000"/>
                </a:solidFill>
                <a:latin typeface="Book Antiqua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Book Antiqua"/>
                <a:cs typeface="Times New Roman" panose="02020603050405020304" pitchFamily="18" charset="0"/>
              </a:rPr>
              <a:t>wafer surfaces by using a combination of </a:t>
            </a:r>
            <a:r>
              <a:rPr lang="en-US" altLang="en-US" i="1" dirty="0">
                <a:solidFill>
                  <a:srgbClr val="0000CC"/>
                </a:solidFill>
                <a:latin typeface="Book Antiqua"/>
                <a:cs typeface="Times New Roman" panose="02020603050405020304" pitchFamily="18" charset="0"/>
              </a:rPr>
              <a:t>chemical</a:t>
            </a:r>
            <a:r>
              <a:rPr lang="en-US" altLang="en-US" dirty="0">
                <a:solidFill>
                  <a:srgbClr val="000000"/>
                </a:solidFill>
                <a:latin typeface="Book Antiqua"/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solidFill>
                  <a:srgbClr val="0000CC"/>
                </a:solidFill>
                <a:latin typeface="Book Antiqua"/>
                <a:cs typeface="Times New Roman" panose="02020603050405020304" pitchFamily="18" charset="0"/>
              </a:rPr>
              <a:t>reactions</a:t>
            </a:r>
            <a:r>
              <a:rPr lang="en-US" altLang="en-US" dirty="0">
                <a:solidFill>
                  <a:srgbClr val="000000"/>
                </a:solidFill>
                <a:latin typeface="Book Antiqua"/>
                <a:cs typeface="Times New Roman" panose="02020603050405020304" pitchFamily="18" charset="0"/>
              </a:rPr>
              <a:t> and </a:t>
            </a:r>
            <a:r>
              <a:rPr lang="en-US" altLang="en-US" i="1" dirty="0">
                <a:solidFill>
                  <a:srgbClr val="0000CC"/>
                </a:solidFill>
                <a:latin typeface="Book Antiqua"/>
                <a:cs typeface="Times New Roman" panose="02020603050405020304" pitchFamily="18" charset="0"/>
              </a:rPr>
              <a:t>mechanical forces</a:t>
            </a:r>
          </a:p>
          <a:p>
            <a:pPr marL="644525" lvl="1" indent="-285750" defTabSz="914400" eaLnBrk="1" fontAlgn="base" hangingPunct="1">
              <a:lnSpc>
                <a:spcPct val="110000"/>
              </a:lnSpc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global CMP market: </a:t>
            </a:r>
            <a:r>
              <a:rPr 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$3.32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 in 2014, and is estimated to reach </a:t>
            </a:r>
            <a:r>
              <a:rPr 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$ 4.94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Billion by 2020 (with rate of 6.83%)</a:t>
            </a:r>
            <a:endParaRPr lang="en-GB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03198D-0445-4368-9562-6775BDD64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0970" y="1133178"/>
            <a:ext cx="1824957" cy="148436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29B0C02-7F78-41C5-BE9F-FCF2E0A8FF91}"/>
              </a:ext>
            </a:extLst>
          </p:cNvPr>
          <p:cNvGrpSpPr/>
          <p:nvPr/>
        </p:nvGrpSpPr>
        <p:grpSpPr>
          <a:xfrm>
            <a:off x="5563840" y="3129535"/>
            <a:ext cx="5333333" cy="3077607"/>
            <a:chOff x="3443847" y="3240832"/>
            <a:chExt cx="5333333" cy="30776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97EEA67-A06B-4746-842A-6BB3FA5B0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3847" y="3545039"/>
              <a:ext cx="5333333" cy="240952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18EB1E-DDA7-4261-8862-DC4F794138C3}"/>
                </a:ext>
              </a:extLst>
            </p:cNvPr>
            <p:cNvSpPr txBox="1"/>
            <p:nvPr/>
          </p:nvSpPr>
          <p:spPr>
            <a:xfrm>
              <a:off x="3821404" y="3240832"/>
              <a:ext cx="8283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63.1 nm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37B21F-C511-448A-8B2A-4D02D1DC0C97}"/>
                </a:ext>
              </a:extLst>
            </p:cNvPr>
            <p:cNvSpPr txBox="1"/>
            <p:nvPr/>
          </p:nvSpPr>
          <p:spPr>
            <a:xfrm>
              <a:off x="5726924" y="3249126"/>
              <a:ext cx="8169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10.7 nm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774872-4FC5-4507-8767-7AE4A5305807}"/>
                </a:ext>
              </a:extLst>
            </p:cNvPr>
            <p:cNvSpPr txBox="1"/>
            <p:nvPr/>
          </p:nvSpPr>
          <p:spPr>
            <a:xfrm>
              <a:off x="7641772" y="3249125"/>
              <a:ext cx="7029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5.8 nm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1D799B-E074-461D-8F97-6743CCDE5943}"/>
                </a:ext>
              </a:extLst>
            </p:cNvPr>
            <p:cNvSpPr txBox="1"/>
            <p:nvPr/>
          </p:nvSpPr>
          <p:spPr>
            <a:xfrm>
              <a:off x="3628572" y="5979885"/>
              <a:ext cx="1407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Before CMP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C087F8B-ACEB-425A-A113-71F7DFC62EFE}"/>
                </a:ext>
              </a:extLst>
            </p:cNvPr>
            <p:cNvSpPr txBox="1"/>
            <p:nvPr/>
          </p:nvSpPr>
          <p:spPr>
            <a:xfrm>
              <a:off x="5486401" y="5979885"/>
              <a:ext cx="1407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After 1</a:t>
              </a:r>
              <a:r>
                <a:rPr lang="en-US" sz="1600" baseline="300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st</a:t>
              </a:r>
              <a:r>
                <a:rPr lang="en-US" sz="16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  CMP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A7D3BFB-F4A4-4465-9D26-331AFF199675}"/>
                </a:ext>
              </a:extLst>
            </p:cNvPr>
            <p:cNvSpPr txBox="1"/>
            <p:nvPr/>
          </p:nvSpPr>
          <p:spPr>
            <a:xfrm>
              <a:off x="7300687" y="5979885"/>
              <a:ext cx="14078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After 2</a:t>
              </a:r>
              <a:r>
                <a:rPr lang="en-US" sz="1600" baseline="300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nd</a:t>
              </a:r>
              <a:r>
                <a:rPr lang="en-US" sz="1600" dirty="0">
                  <a:solidFill>
                    <a:srgbClr val="0000CC"/>
                  </a:solidFill>
                  <a:latin typeface="Arial Narrow" panose="020B0606020202030204" pitchFamily="34" charset="0"/>
                </a:rPr>
                <a:t> CMP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E8B33EA-541A-4174-B59D-6E5792A7B2DB}"/>
              </a:ext>
            </a:extLst>
          </p:cNvPr>
          <p:cNvSpPr/>
          <p:nvPr/>
        </p:nvSpPr>
        <p:spPr>
          <a:xfrm>
            <a:off x="5438098" y="6204051"/>
            <a:ext cx="5782352" cy="261610"/>
          </a:xfrm>
          <a:prstGeom prst="rect">
            <a:avLst/>
          </a:prstGeom>
          <a:solidFill>
            <a:srgbClr val="FFFFFF">
              <a:lumMod val="95000"/>
            </a:srgbClr>
          </a:solidFill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</a:rPr>
              <a:t>(Sung et al., Ultra-smooth BaTiO</a:t>
            </a:r>
            <a:r>
              <a:rPr kumimoji="0" lang="en-US" altLang="zh-CN" sz="1100" b="0" i="0" u="none" strike="noStrike" kern="0" cap="none" spc="0" normalizeH="0" baseline="-2500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</a:rPr>
              <a:t>3 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808080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</a:rPr>
              <a:t>surface morphology, Materials Science in Semiconductor Processing, 2015)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FF78F-D544-43D6-988C-1277C8FFF5A5}"/>
              </a:ext>
            </a:extLst>
          </p:cNvPr>
          <p:cNvSpPr/>
          <p:nvPr/>
        </p:nvSpPr>
        <p:spPr>
          <a:xfrm>
            <a:off x="6995311" y="2824091"/>
            <a:ext cx="2534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dirty="0">
                <a:solidFill>
                  <a:srgbClr val="0000CC"/>
                </a:solidFill>
                <a:latin typeface="Arial Narrow" panose="020B0606020202030204" pitchFamily="34" charset="0"/>
              </a:rPr>
              <a:t>RMS of surface protrusions </a:t>
            </a:r>
          </a:p>
        </p:txBody>
      </p:sp>
    </p:spTree>
    <p:extLst>
      <p:ext uri="{BB962C8B-B14F-4D97-AF65-F5344CB8AC3E}">
        <p14:creationId xmlns:p14="http://schemas.microsoft.com/office/powerpoint/2010/main" val="43050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D3118-79BA-4FF0-B14F-05F91099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CMP Mechanism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83D2B-0109-4CE9-8863-C4573AD5E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21">
            <a:extLst>
              <a:ext uri="{FF2B5EF4-FFF2-40B4-BE49-F238E27FC236}">
                <a16:creationId xmlns:a16="http://schemas.microsoft.com/office/drawing/2014/main" id="{44EC98A9-75D4-48DA-AE76-C547ED972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3631656"/>
            <a:ext cx="8677471" cy="299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28650" indent="-2698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lvl="1" indent="-212725" defTabSz="914400" eaLnBrk="1" fontAlgn="base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 reaction</a:t>
            </a:r>
          </a:p>
          <a:p>
            <a:pPr marL="1082675" lvl="2" indent="-280988" defTabSz="914400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0000"/>
                </a:solidFill>
                <a:latin typeface="Times New Roman"/>
              </a:rPr>
              <a:t>Hydroxyl ions attack SiO</a:t>
            </a:r>
            <a:r>
              <a:rPr lang="en-US" altLang="en-US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altLang="en-US" dirty="0">
                <a:solidFill>
                  <a:srgbClr val="000000"/>
                </a:solidFill>
                <a:latin typeface="Times New Roman"/>
              </a:rPr>
              <a:t> in oxide CMP, causing surface </a:t>
            </a:r>
            <a:r>
              <a:rPr lang="en-US" altLang="en-US" i="1" dirty="0">
                <a:solidFill>
                  <a:srgbClr val="0000CC"/>
                </a:solidFill>
                <a:latin typeface="Times New Roman"/>
              </a:rPr>
              <a:t>softening</a:t>
            </a:r>
            <a:r>
              <a:rPr lang="en-US" altLang="en-US" dirty="0">
                <a:solidFill>
                  <a:srgbClr val="0000CC"/>
                </a:solidFill>
                <a:latin typeface="Times New Roman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Times New Roman"/>
              </a:rPr>
              <a:t>and chemical </a:t>
            </a:r>
            <a:r>
              <a:rPr lang="en-US" altLang="en-US" i="1" dirty="0">
                <a:solidFill>
                  <a:srgbClr val="0000CC"/>
                </a:solidFill>
                <a:latin typeface="Times New Roman"/>
              </a:rPr>
              <a:t>dissolution</a:t>
            </a:r>
          </a:p>
          <a:p>
            <a:pPr marL="1082675" lvl="2" indent="-280988" defTabSz="914400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0000"/>
                </a:solidFill>
                <a:latin typeface="Times New Roman"/>
              </a:rPr>
              <a:t>Oxidants enhance metal dissolution and control passivation in metal CMP</a:t>
            </a:r>
          </a:p>
          <a:p>
            <a:pPr marL="571500" lvl="1" indent="-212725" defTabSz="914400" eaLnBrk="1" fontAlgn="base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Mechanical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abrasion</a:t>
            </a:r>
          </a:p>
          <a:p>
            <a:pPr marL="1082675" lvl="2" indent="-280988" defTabSz="914400" fontAlgn="base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rgbClr val="000000"/>
                </a:solidFill>
                <a:latin typeface="Times New Roman"/>
              </a:rPr>
              <a:t>Soften surface removed by abrasives suspended in the slurry and the friction between the pad and the wafer</a:t>
            </a:r>
          </a:p>
          <a:p>
            <a:pPr marL="571500" lvl="1" indent="-212725" defTabSz="914400" eaLnBrk="1" fontAlgn="base" hangingPunct="1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 Removal Rate 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MRR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Critical indicator for CMP monitoring</a:t>
            </a:r>
          </a:p>
          <a:p>
            <a:pPr marL="358775" lvl="1" indent="0" defTabSz="914400" eaLnBrk="1" fontAlgn="base" hangingPunct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  <a:buClr>
                <a:srgbClr val="C00000"/>
              </a:buClr>
            </a:pPr>
            <a:endParaRPr lang="en-GB" alt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Picture1">
            <a:extLst>
              <a:ext uri="{FF2B5EF4-FFF2-40B4-BE49-F238E27FC236}">
                <a16:creationId xmlns:a16="http://schemas.microsoft.com/office/drawing/2014/main" id="{B631926D-1813-40CC-B6B4-1D1CDD1D44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369" y="1158419"/>
            <a:ext cx="5403981" cy="217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39EF6-C520-4ABB-B5EB-C99344962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r="3524"/>
          <a:stretch/>
        </p:blipFill>
        <p:spPr>
          <a:xfrm>
            <a:off x="1810546" y="1138983"/>
            <a:ext cx="3981821" cy="1987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6962E9-8BCC-48DD-8FCE-6CDA1132654A}"/>
              </a:ext>
            </a:extLst>
          </p:cNvPr>
          <p:cNvSpPr txBox="1"/>
          <p:nvPr/>
        </p:nvSpPr>
        <p:spPr>
          <a:xfrm>
            <a:off x="2333625" y="3168973"/>
            <a:ext cx="2590800" cy="461665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200" dirty="0">
                <a:solidFill>
                  <a:srgbClr val="000000"/>
                </a:solidFill>
                <a:latin typeface="Arial Narrow" panose="020B0606020202030204" pitchFamily="34" charset="0"/>
              </a:rPr>
              <a:t>Dow Electronic Materials, Fine-tuning CMP Slurries for 3D TSV Processes, 2017</a:t>
            </a:r>
          </a:p>
        </p:txBody>
      </p:sp>
    </p:spTree>
    <p:extLst>
      <p:ext uri="{BB962C8B-B14F-4D97-AF65-F5344CB8AC3E}">
        <p14:creationId xmlns:p14="http://schemas.microsoft.com/office/powerpoint/2010/main" val="94800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3FE3-F8CE-41AA-9305-F95F6A86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Affecting MRR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F2D98-255C-41AA-A2B3-CBD693A0F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D507D2-0A85-4C7B-9C7D-2AFA23D0DEFB}"/>
              </a:ext>
            </a:extLst>
          </p:cNvPr>
          <p:cNvGrpSpPr/>
          <p:nvPr/>
        </p:nvGrpSpPr>
        <p:grpSpPr>
          <a:xfrm>
            <a:off x="4715975" y="2463684"/>
            <a:ext cx="2866036" cy="2173422"/>
            <a:chOff x="1480053" y="2420093"/>
            <a:chExt cx="2508237" cy="1864014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F3802DB-9AB5-42C2-BB30-8FD8FF4FBBAD}"/>
                </a:ext>
              </a:extLst>
            </p:cNvPr>
            <p:cNvSpPr/>
            <p:nvPr/>
          </p:nvSpPr>
          <p:spPr>
            <a:xfrm rot="10800000">
              <a:off x="2494452" y="4131707"/>
              <a:ext cx="519113" cy="152400"/>
            </a:xfrm>
            <a:prstGeom prst="arc">
              <a:avLst>
                <a:gd name="adj1" fmla="val 18899975"/>
                <a:gd name="adj2" fmla="val 13860758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44DE69-FB4D-4409-AF8B-8927AF5BB6EC}"/>
                </a:ext>
              </a:extLst>
            </p:cNvPr>
            <p:cNvGrpSpPr/>
            <p:nvPr/>
          </p:nvGrpSpPr>
          <p:grpSpPr>
            <a:xfrm>
              <a:off x="1480053" y="2948228"/>
              <a:ext cx="2508237" cy="1308099"/>
              <a:chOff x="962038" y="1993901"/>
              <a:chExt cx="2508237" cy="1308099"/>
            </a:xfrm>
          </p:grpSpPr>
          <p:sp>
            <p:nvSpPr>
              <p:cNvPr id="29" name="Can 137">
                <a:extLst>
                  <a:ext uri="{FF2B5EF4-FFF2-40B4-BE49-F238E27FC236}">
                    <a16:creationId xmlns:a16="http://schemas.microsoft.com/office/drawing/2014/main" id="{E285FE91-D9E4-4328-9C8B-3BF8031C2DCD}"/>
                  </a:ext>
                </a:extLst>
              </p:cNvPr>
              <p:cNvSpPr/>
              <p:nvPr/>
            </p:nvSpPr>
            <p:spPr>
              <a:xfrm>
                <a:off x="2032000" y="2806700"/>
                <a:ext cx="393700" cy="495300"/>
              </a:xfrm>
              <a:prstGeom prst="can">
                <a:avLst/>
              </a:prstGeom>
              <a:gradFill flip="none" rotWithShape="1">
                <a:gsLst>
                  <a:gs pos="48700">
                    <a:srgbClr val="A5A5A5">
                      <a:lumMod val="20000"/>
                      <a:lumOff val="80000"/>
                    </a:srgbClr>
                  </a:gs>
                  <a:gs pos="0">
                    <a:srgbClr val="A5A5A5">
                      <a:lumMod val="60000"/>
                      <a:lumOff val="40000"/>
                    </a:srgbClr>
                  </a:gs>
                  <a:gs pos="100000">
                    <a:srgbClr val="A5A5A5">
                      <a:lumMod val="60000"/>
                      <a:lumOff val="40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4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D826D4E-EAD9-4C08-8C43-93D92E0C08B9}"/>
                  </a:ext>
                </a:extLst>
              </p:cNvPr>
              <p:cNvGrpSpPr/>
              <p:nvPr/>
            </p:nvGrpSpPr>
            <p:grpSpPr>
              <a:xfrm>
                <a:off x="962038" y="1993901"/>
                <a:ext cx="2508237" cy="939800"/>
                <a:chOff x="962038" y="1993901"/>
                <a:chExt cx="2508237" cy="939800"/>
              </a:xfrm>
            </p:grpSpPr>
            <p:sp>
              <p:nvSpPr>
                <p:cNvPr id="31" name="Can 58">
                  <a:extLst>
                    <a:ext uri="{FF2B5EF4-FFF2-40B4-BE49-F238E27FC236}">
                      <a16:creationId xmlns:a16="http://schemas.microsoft.com/office/drawing/2014/main" id="{72C5B309-F860-4E3D-9289-02DEF3AB33F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2038" y="1993901"/>
                  <a:ext cx="2501887" cy="939800"/>
                </a:xfrm>
                <a:custGeom>
                  <a:avLst/>
                  <a:gdLst>
                    <a:gd name="connsiteX0" fmla="*/ 0 w 2476500"/>
                    <a:gd name="connsiteY0" fmla="*/ 142081 h 568325"/>
                    <a:gd name="connsiteX1" fmla="*/ 1238250 w 2476500"/>
                    <a:gd name="connsiteY1" fmla="*/ 284162 h 568325"/>
                    <a:gd name="connsiteX2" fmla="*/ 2476500 w 2476500"/>
                    <a:gd name="connsiteY2" fmla="*/ 142081 h 568325"/>
                    <a:gd name="connsiteX3" fmla="*/ 2476500 w 2476500"/>
                    <a:gd name="connsiteY3" fmla="*/ 426244 h 568325"/>
                    <a:gd name="connsiteX4" fmla="*/ 1238250 w 2476500"/>
                    <a:gd name="connsiteY4" fmla="*/ 568325 h 568325"/>
                    <a:gd name="connsiteX5" fmla="*/ 0 w 2476500"/>
                    <a:gd name="connsiteY5" fmla="*/ 426244 h 568325"/>
                    <a:gd name="connsiteX6" fmla="*/ 0 w 2476500"/>
                    <a:gd name="connsiteY6" fmla="*/ 142081 h 568325"/>
                    <a:gd name="connsiteX0" fmla="*/ 0 w 2476500"/>
                    <a:gd name="connsiteY0" fmla="*/ 142081 h 568325"/>
                    <a:gd name="connsiteX1" fmla="*/ 1238250 w 2476500"/>
                    <a:gd name="connsiteY1" fmla="*/ 0 h 568325"/>
                    <a:gd name="connsiteX2" fmla="*/ 2476500 w 2476500"/>
                    <a:gd name="connsiteY2" fmla="*/ 142081 h 568325"/>
                    <a:gd name="connsiteX3" fmla="*/ 1238250 w 2476500"/>
                    <a:gd name="connsiteY3" fmla="*/ 284162 h 568325"/>
                    <a:gd name="connsiteX4" fmla="*/ 0 w 2476500"/>
                    <a:gd name="connsiteY4" fmla="*/ 142081 h 568325"/>
                    <a:gd name="connsiteX0" fmla="*/ 2476500 w 2476500"/>
                    <a:gd name="connsiteY0" fmla="*/ 142081 h 568325"/>
                    <a:gd name="connsiteX1" fmla="*/ 1238250 w 2476500"/>
                    <a:gd name="connsiteY1" fmla="*/ 284162 h 568325"/>
                    <a:gd name="connsiteX2" fmla="*/ 0 w 2476500"/>
                    <a:gd name="connsiteY2" fmla="*/ 142081 h 568325"/>
                    <a:gd name="connsiteX3" fmla="*/ 1238250 w 2476500"/>
                    <a:gd name="connsiteY3" fmla="*/ 0 h 568325"/>
                    <a:gd name="connsiteX4" fmla="*/ 2476500 w 2476500"/>
                    <a:gd name="connsiteY4" fmla="*/ 142081 h 568325"/>
                    <a:gd name="connsiteX5" fmla="*/ 2476500 w 2476500"/>
                    <a:gd name="connsiteY5" fmla="*/ 426244 h 568325"/>
                    <a:gd name="connsiteX6" fmla="*/ 1238250 w 2476500"/>
                    <a:gd name="connsiteY6" fmla="*/ 568325 h 568325"/>
                    <a:gd name="connsiteX7" fmla="*/ 0 w 2476500"/>
                    <a:gd name="connsiteY7" fmla="*/ 426244 h 568325"/>
                    <a:gd name="connsiteX8" fmla="*/ 0 w 2476500"/>
                    <a:gd name="connsiteY8" fmla="*/ 142081 h 568325"/>
                    <a:gd name="connsiteX0" fmla="*/ 6 w 2476506"/>
                    <a:gd name="connsiteY0" fmla="*/ 142081 h 568325"/>
                    <a:gd name="connsiteX1" fmla="*/ 1238256 w 2476506"/>
                    <a:gd name="connsiteY1" fmla="*/ 284162 h 568325"/>
                    <a:gd name="connsiteX2" fmla="*/ 2476506 w 2476506"/>
                    <a:gd name="connsiteY2" fmla="*/ 142081 h 568325"/>
                    <a:gd name="connsiteX3" fmla="*/ 2476506 w 2476506"/>
                    <a:gd name="connsiteY3" fmla="*/ 426244 h 568325"/>
                    <a:gd name="connsiteX4" fmla="*/ 1238256 w 2476506"/>
                    <a:gd name="connsiteY4" fmla="*/ 568325 h 568325"/>
                    <a:gd name="connsiteX5" fmla="*/ 6 w 2476506"/>
                    <a:gd name="connsiteY5" fmla="*/ 426244 h 568325"/>
                    <a:gd name="connsiteX6" fmla="*/ 6 w 2476506"/>
                    <a:gd name="connsiteY6" fmla="*/ 142081 h 568325"/>
                    <a:gd name="connsiteX0" fmla="*/ 6 w 2476506"/>
                    <a:gd name="connsiteY0" fmla="*/ 142081 h 568325"/>
                    <a:gd name="connsiteX1" fmla="*/ 1238256 w 2476506"/>
                    <a:gd name="connsiteY1" fmla="*/ 0 h 568325"/>
                    <a:gd name="connsiteX2" fmla="*/ 2476506 w 2476506"/>
                    <a:gd name="connsiteY2" fmla="*/ 142081 h 568325"/>
                    <a:gd name="connsiteX3" fmla="*/ 1238256 w 2476506"/>
                    <a:gd name="connsiteY3" fmla="*/ 284162 h 568325"/>
                    <a:gd name="connsiteX4" fmla="*/ 6 w 2476506"/>
                    <a:gd name="connsiteY4" fmla="*/ 142081 h 568325"/>
                    <a:gd name="connsiteX0" fmla="*/ 2476506 w 2476506"/>
                    <a:gd name="connsiteY0" fmla="*/ 142081 h 568325"/>
                    <a:gd name="connsiteX1" fmla="*/ 1225556 w 2476506"/>
                    <a:gd name="connsiteY1" fmla="*/ 411162 h 568325"/>
                    <a:gd name="connsiteX2" fmla="*/ 6 w 2476506"/>
                    <a:gd name="connsiteY2" fmla="*/ 142081 h 568325"/>
                    <a:gd name="connsiteX3" fmla="*/ 1238256 w 2476506"/>
                    <a:gd name="connsiteY3" fmla="*/ 0 h 568325"/>
                    <a:gd name="connsiteX4" fmla="*/ 2476506 w 2476506"/>
                    <a:gd name="connsiteY4" fmla="*/ 142081 h 568325"/>
                    <a:gd name="connsiteX5" fmla="*/ 2476506 w 2476506"/>
                    <a:gd name="connsiteY5" fmla="*/ 426244 h 568325"/>
                    <a:gd name="connsiteX6" fmla="*/ 1238256 w 2476506"/>
                    <a:gd name="connsiteY6" fmla="*/ 568325 h 568325"/>
                    <a:gd name="connsiteX7" fmla="*/ 6 w 2476506"/>
                    <a:gd name="connsiteY7" fmla="*/ 426244 h 568325"/>
                    <a:gd name="connsiteX8" fmla="*/ 6 w 2476506"/>
                    <a:gd name="connsiteY8" fmla="*/ 142081 h 568325"/>
                    <a:gd name="connsiteX0" fmla="*/ 6 w 2476506"/>
                    <a:gd name="connsiteY0" fmla="*/ 142081 h 669925"/>
                    <a:gd name="connsiteX1" fmla="*/ 1238256 w 2476506"/>
                    <a:gd name="connsiteY1" fmla="*/ 284162 h 669925"/>
                    <a:gd name="connsiteX2" fmla="*/ 2476506 w 2476506"/>
                    <a:gd name="connsiteY2" fmla="*/ 142081 h 669925"/>
                    <a:gd name="connsiteX3" fmla="*/ 2476506 w 2476506"/>
                    <a:gd name="connsiteY3" fmla="*/ 426244 h 669925"/>
                    <a:gd name="connsiteX4" fmla="*/ 1238256 w 2476506"/>
                    <a:gd name="connsiteY4" fmla="*/ 568325 h 669925"/>
                    <a:gd name="connsiteX5" fmla="*/ 6 w 2476506"/>
                    <a:gd name="connsiteY5" fmla="*/ 426244 h 669925"/>
                    <a:gd name="connsiteX6" fmla="*/ 6 w 2476506"/>
                    <a:gd name="connsiteY6" fmla="*/ 142081 h 669925"/>
                    <a:gd name="connsiteX0" fmla="*/ 6 w 2476506"/>
                    <a:gd name="connsiteY0" fmla="*/ 142081 h 669925"/>
                    <a:gd name="connsiteX1" fmla="*/ 1238256 w 2476506"/>
                    <a:gd name="connsiteY1" fmla="*/ 0 h 669925"/>
                    <a:gd name="connsiteX2" fmla="*/ 2476506 w 2476506"/>
                    <a:gd name="connsiteY2" fmla="*/ 142081 h 669925"/>
                    <a:gd name="connsiteX3" fmla="*/ 1238256 w 2476506"/>
                    <a:gd name="connsiteY3" fmla="*/ 284162 h 669925"/>
                    <a:gd name="connsiteX4" fmla="*/ 6 w 2476506"/>
                    <a:gd name="connsiteY4" fmla="*/ 142081 h 669925"/>
                    <a:gd name="connsiteX0" fmla="*/ 2476506 w 2476506"/>
                    <a:gd name="connsiteY0" fmla="*/ 142081 h 669925"/>
                    <a:gd name="connsiteX1" fmla="*/ 1225556 w 2476506"/>
                    <a:gd name="connsiteY1" fmla="*/ 411162 h 669925"/>
                    <a:gd name="connsiteX2" fmla="*/ 6 w 2476506"/>
                    <a:gd name="connsiteY2" fmla="*/ 142081 h 669925"/>
                    <a:gd name="connsiteX3" fmla="*/ 1238256 w 2476506"/>
                    <a:gd name="connsiteY3" fmla="*/ 0 h 669925"/>
                    <a:gd name="connsiteX4" fmla="*/ 2476506 w 2476506"/>
                    <a:gd name="connsiteY4" fmla="*/ 142081 h 669925"/>
                    <a:gd name="connsiteX5" fmla="*/ 2476506 w 2476506"/>
                    <a:gd name="connsiteY5" fmla="*/ 426244 h 669925"/>
                    <a:gd name="connsiteX6" fmla="*/ 1231906 w 2476506"/>
                    <a:gd name="connsiteY6" fmla="*/ 669925 h 669925"/>
                    <a:gd name="connsiteX7" fmla="*/ 6 w 2476506"/>
                    <a:gd name="connsiteY7" fmla="*/ 426244 h 669925"/>
                    <a:gd name="connsiteX8" fmla="*/ 6 w 2476506"/>
                    <a:gd name="connsiteY8" fmla="*/ 142081 h 669925"/>
                    <a:gd name="connsiteX0" fmla="*/ 6 w 2476506"/>
                    <a:gd name="connsiteY0" fmla="*/ 142081 h 673100"/>
                    <a:gd name="connsiteX1" fmla="*/ 1238256 w 2476506"/>
                    <a:gd name="connsiteY1" fmla="*/ 284162 h 673100"/>
                    <a:gd name="connsiteX2" fmla="*/ 2476506 w 2476506"/>
                    <a:gd name="connsiteY2" fmla="*/ 142081 h 673100"/>
                    <a:gd name="connsiteX3" fmla="*/ 2476506 w 2476506"/>
                    <a:gd name="connsiteY3" fmla="*/ 426244 h 673100"/>
                    <a:gd name="connsiteX4" fmla="*/ 1231906 w 2476506"/>
                    <a:gd name="connsiteY4" fmla="*/ 673100 h 673100"/>
                    <a:gd name="connsiteX5" fmla="*/ 6 w 2476506"/>
                    <a:gd name="connsiteY5" fmla="*/ 426244 h 673100"/>
                    <a:gd name="connsiteX6" fmla="*/ 6 w 2476506"/>
                    <a:gd name="connsiteY6" fmla="*/ 142081 h 673100"/>
                    <a:gd name="connsiteX0" fmla="*/ 6 w 2476506"/>
                    <a:gd name="connsiteY0" fmla="*/ 142081 h 673100"/>
                    <a:gd name="connsiteX1" fmla="*/ 1238256 w 2476506"/>
                    <a:gd name="connsiteY1" fmla="*/ 0 h 673100"/>
                    <a:gd name="connsiteX2" fmla="*/ 2476506 w 2476506"/>
                    <a:gd name="connsiteY2" fmla="*/ 142081 h 673100"/>
                    <a:gd name="connsiteX3" fmla="*/ 1238256 w 2476506"/>
                    <a:gd name="connsiteY3" fmla="*/ 284162 h 673100"/>
                    <a:gd name="connsiteX4" fmla="*/ 6 w 2476506"/>
                    <a:gd name="connsiteY4" fmla="*/ 142081 h 673100"/>
                    <a:gd name="connsiteX0" fmla="*/ 2476506 w 2476506"/>
                    <a:gd name="connsiteY0" fmla="*/ 142081 h 673100"/>
                    <a:gd name="connsiteX1" fmla="*/ 1225556 w 2476506"/>
                    <a:gd name="connsiteY1" fmla="*/ 411162 h 673100"/>
                    <a:gd name="connsiteX2" fmla="*/ 6 w 2476506"/>
                    <a:gd name="connsiteY2" fmla="*/ 142081 h 673100"/>
                    <a:gd name="connsiteX3" fmla="*/ 1238256 w 2476506"/>
                    <a:gd name="connsiteY3" fmla="*/ 0 h 673100"/>
                    <a:gd name="connsiteX4" fmla="*/ 2476506 w 2476506"/>
                    <a:gd name="connsiteY4" fmla="*/ 142081 h 673100"/>
                    <a:gd name="connsiteX5" fmla="*/ 2476506 w 2476506"/>
                    <a:gd name="connsiteY5" fmla="*/ 426244 h 673100"/>
                    <a:gd name="connsiteX6" fmla="*/ 1231906 w 2476506"/>
                    <a:gd name="connsiteY6" fmla="*/ 669925 h 673100"/>
                    <a:gd name="connsiteX7" fmla="*/ 6 w 2476506"/>
                    <a:gd name="connsiteY7" fmla="*/ 426244 h 673100"/>
                    <a:gd name="connsiteX8" fmla="*/ 6 w 2476506"/>
                    <a:gd name="connsiteY8" fmla="*/ 142081 h 673100"/>
                    <a:gd name="connsiteX0" fmla="*/ 13 w 2476513"/>
                    <a:gd name="connsiteY0" fmla="*/ 142081 h 673100"/>
                    <a:gd name="connsiteX1" fmla="*/ 1238263 w 2476513"/>
                    <a:gd name="connsiteY1" fmla="*/ 284162 h 673100"/>
                    <a:gd name="connsiteX2" fmla="*/ 2476513 w 2476513"/>
                    <a:gd name="connsiteY2" fmla="*/ 142081 h 673100"/>
                    <a:gd name="connsiteX3" fmla="*/ 2476513 w 2476513"/>
                    <a:gd name="connsiteY3" fmla="*/ 426244 h 673100"/>
                    <a:gd name="connsiteX4" fmla="*/ 1231913 w 2476513"/>
                    <a:gd name="connsiteY4" fmla="*/ 673100 h 673100"/>
                    <a:gd name="connsiteX5" fmla="*/ 13 w 2476513"/>
                    <a:gd name="connsiteY5" fmla="*/ 426244 h 673100"/>
                    <a:gd name="connsiteX6" fmla="*/ 13 w 2476513"/>
                    <a:gd name="connsiteY6" fmla="*/ 142081 h 673100"/>
                    <a:gd name="connsiteX0" fmla="*/ 13 w 2476513"/>
                    <a:gd name="connsiteY0" fmla="*/ 142081 h 673100"/>
                    <a:gd name="connsiteX1" fmla="*/ 1238263 w 2476513"/>
                    <a:gd name="connsiteY1" fmla="*/ 0 h 673100"/>
                    <a:gd name="connsiteX2" fmla="*/ 2476513 w 2476513"/>
                    <a:gd name="connsiteY2" fmla="*/ 142081 h 673100"/>
                    <a:gd name="connsiteX3" fmla="*/ 1219213 w 2476513"/>
                    <a:gd name="connsiteY3" fmla="*/ 407987 h 673100"/>
                    <a:gd name="connsiteX4" fmla="*/ 13 w 2476513"/>
                    <a:gd name="connsiteY4" fmla="*/ 142081 h 673100"/>
                    <a:gd name="connsiteX0" fmla="*/ 2476513 w 2476513"/>
                    <a:gd name="connsiteY0" fmla="*/ 142081 h 673100"/>
                    <a:gd name="connsiteX1" fmla="*/ 1225563 w 2476513"/>
                    <a:gd name="connsiteY1" fmla="*/ 411162 h 673100"/>
                    <a:gd name="connsiteX2" fmla="*/ 13 w 2476513"/>
                    <a:gd name="connsiteY2" fmla="*/ 142081 h 673100"/>
                    <a:gd name="connsiteX3" fmla="*/ 1238263 w 2476513"/>
                    <a:gd name="connsiteY3" fmla="*/ 0 h 673100"/>
                    <a:gd name="connsiteX4" fmla="*/ 2476513 w 2476513"/>
                    <a:gd name="connsiteY4" fmla="*/ 142081 h 673100"/>
                    <a:gd name="connsiteX5" fmla="*/ 2476513 w 2476513"/>
                    <a:gd name="connsiteY5" fmla="*/ 426244 h 673100"/>
                    <a:gd name="connsiteX6" fmla="*/ 1231913 w 2476513"/>
                    <a:gd name="connsiteY6" fmla="*/ 669925 h 673100"/>
                    <a:gd name="connsiteX7" fmla="*/ 13 w 2476513"/>
                    <a:gd name="connsiteY7" fmla="*/ 426244 h 673100"/>
                    <a:gd name="connsiteX8" fmla="*/ 13 w 2476513"/>
                    <a:gd name="connsiteY8" fmla="*/ 142081 h 673100"/>
                    <a:gd name="connsiteX0" fmla="*/ 18 w 2476518"/>
                    <a:gd name="connsiteY0" fmla="*/ 364331 h 895350"/>
                    <a:gd name="connsiteX1" fmla="*/ 1238268 w 2476518"/>
                    <a:gd name="connsiteY1" fmla="*/ 506412 h 895350"/>
                    <a:gd name="connsiteX2" fmla="*/ 2476518 w 2476518"/>
                    <a:gd name="connsiteY2" fmla="*/ 364331 h 895350"/>
                    <a:gd name="connsiteX3" fmla="*/ 2476518 w 2476518"/>
                    <a:gd name="connsiteY3" fmla="*/ 648494 h 895350"/>
                    <a:gd name="connsiteX4" fmla="*/ 1231918 w 2476518"/>
                    <a:gd name="connsiteY4" fmla="*/ 895350 h 895350"/>
                    <a:gd name="connsiteX5" fmla="*/ 18 w 2476518"/>
                    <a:gd name="connsiteY5" fmla="*/ 648494 h 895350"/>
                    <a:gd name="connsiteX6" fmla="*/ 18 w 2476518"/>
                    <a:gd name="connsiteY6" fmla="*/ 364331 h 895350"/>
                    <a:gd name="connsiteX0" fmla="*/ 18 w 2476518"/>
                    <a:gd name="connsiteY0" fmla="*/ 364331 h 895350"/>
                    <a:gd name="connsiteX1" fmla="*/ 1238268 w 2476518"/>
                    <a:gd name="connsiteY1" fmla="*/ 222250 h 895350"/>
                    <a:gd name="connsiteX2" fmla="*/ 2476518 w 2476518"/>
                    <a:gd name="connsiteY2" fmla="*/ 364331 h 895350"/>
                    <a:gd name="connsiteX3" fmla="*/ 1219218 w 2476518"/>
                    <a:gd name="connsiteY3" fmla="*/ 630237 h 895350"/>
                    <a:gd name="connsiteX4" fmla="*/ 18 w 2476518"/>
                    <a:gd name="connsiteY4" fmla="*/ 364331 h 895350"/>
                    <a:gd name="connsiteX0" fmla="*/ 2476518 w 2476518"/>
                    <a:gd name="connsiteY0" fmla="*/ 364331 h 895350"/>
                    <a:gd name="connsiteX1" fmla="*/ 1225568 w 2476518"/>
                    <a:gd name="connsiteY1" fmla="*/ 633412 h 895350"/>
                    <a:gd name="connsiteX2" fmla="*/ 18 w 2476518"/>
                    <a:gd name="connsiteY2" fmla="*/ 364331 h 895350"/>
                    <a:gd name="connsiteX3" fmla="*/ 1247721 w 2476518"/>
                    <a:gd name="connsiteY3" fmla="*/ 0 h 895350"/>
                    <a:gd name="connsiteX4" fmla="*/ 2476518 w 2476518"/>
                    <a:gd name="connsiteY4" fmla="*/ 364331 h 895350"/>
                    <a:gd name="connsiteX5" fmla="*/ 2476518 w 2476518"/>
                    <a:gd name="connsiteY5" fmla="*/ 648494 h 895350"/>
                    <a:gd name="connsiteX6" fmla="*/ 1231918 w 2476518"/>
                    <a:gd name="connsiteY6" fmla="*/ 892175 h 895350"/>
                    <a:gd name="connsiteX7" fmla="*/ 18 w 2476518"/>
                    <a:gd name="connsiteY7" fmla="*/ 648494 h 895350"/>
                    <a:gd name="connsiteX8" fmla="*/ 18 w 2476518"/>
                    <a:gd name="connsiteY8" fmla="*/ 364331 h 895350"/>
                    <a:gd name="connsiteX0" fmla="*/ 31 w 2476531"/>
                    <a:gd name="connsiteY0" fmla="*/ 364331 h 895350"/>
                    <a:gd name="connsiteX1" fmla="*/ 1238281 w 2476531"/>
                    <a:gd name="connsiteY1" fmla="*/ 506412 h 895350"/>
                    <a:gd name="connsiteX2" fmla="*/ 2476531 w 2476531"/>
                    <a:gd name="connsiteY2" fmla="*/ 364331 h 895350"/>
                    <a:gd name="connsiteX3" fmla="*/ 2476531 w 2476531"/>
                    <a:gd name="connsiteY3" fmla="*/ 648494 h 895350"/>
                    <a:gd name="connsiteX4" fmla="*/ 1231931 w 2476531"/>
                    <a:gd name="connsiteY4" fmla="*/ 895350 h 895350"/>
                    <a:gd name="connsiteX5" fmla="*/ 31 w 2476531"/>
                    <a:gd name="connsiteY5" fmla="*/ 648494 h 895350"/>
                    <a:gd name="connsiteX6" fmla="*/ 31 w 2476531"/>
                    <a:gd name="connsiteY6" fmla="*/ 364331 h 895350"/>
                    <a:gd name="connsiteX0" fmla="*/ 31 w 2476531"/>
                    <a:gd name="connsiteY0" fmla="*/ 364331 h 895350"/>
                    <a:gd name="connsiteX1" fmla="*/ 1247734 w 2476531"/>
                    <a:gd name="connsiteY1" fmla="*/ 0 h 895350"/>
                    <a:gd name="connsiteX2" fmla="*/ 2476531 w 2476531"/>
                    <a:gd name="connsiteY2" fmla="*/ 364331 h 895350"/>
                    <a:gd name="connsiteX3" fmla="*/ 1219231 w 2476531"/>
                    <a:gd name="connsiteY3" fmla="*/ 630237 h 895350"/>
                    <a:gd name="connsiteX4" fmla="*/ 31 w 2476531"/>
                    <a:gd name="connsiteY4" fmla="*/ 364331 h 895350"/>
                    <a:gd name="connsiteX0" fmla="*/ 2476531 w 2476531"/>
                    <a:gd name="connsiteY0" fmla="*/ 364331 h 895350"/>
                    <a:gd name="connsiteX1" fmla="*/ 1225581 w 2476531"/>
                    <a:gd name="connsiteY1" fmla="*/ 633412 h 895350"/>
                    <a:gd name="connsiteX2" fmla="*/ 31 w 2476531"/>
                    <a:gd name="connsiteY2" fmla="*/ 364331 h 895350"/>
                    <a:gd name="connsiteX3" fmla="*/ 1247734 w 2476531"/>
                    <a:gd name="connsiteY3" fmla="*/ 0 h 895350"/>
                    <a:gd name="connsiteX4" fmla="*/ 2476531 w 2476531"/>
                    <a:gd name="connsiteY4" fmla="*/ 364331 h 895350"/>
                    <a:gd name="connsiteX5" fmla="*/ 2476531 w 2476531"/>
                    <a:gd name="connsiteY5" fmla="*/ 648494 h 895350"/>
                    <a:gd name="connsiteX6" fmla="*/ 1231931 w 2476531"/>
                    <a:gd name="connsiteY6" fmla="*/ 892175 h 895350"/>
                    <a:gd name="connsiteX7" fmla="*/ 31 w 2476531"/>
                    <a:gd name="connsiteY7" fmla="*/ 648494 h 895350"/>
                    <a:gd name="connsiteX8" fmla="*/ 31 w 2476531"/>
                    <a:gd name="connsiteY8" fmla="*/ 364331 h 895350"/>
                    <a:gd name="connsiteX0" fmla="*/ 31 w 2476531"/>
                    <a:gd name="connsiteY0" fmla="*/ 364331 h 895350"/>
                    <a:gd name="connsiteX1" fmla="*/ 1238281 w 2476531"/>
                    <a:gd name="connsiteY1" fmla="*/ 506412 h 895350"/>
                    <a:gd name="connsiteX2" fmla="*/ 2476531 w 2476531"/>
                    <a:gd name="connsiteY2" fmla="*/ 364331 h 895350"/>
                    <a:gd name="connsiteX3" fmla="*/ 2476531 w 2476531"/>
                    <a:gd name="connsiteY3" fmla="*/ 648494 h 895350"/>
                    <a:gd name="connsiteX4" fmla="*/ 1231931 w 2476531"/>
                    <a:gd name="connsiteY4" fmla="*/ 895350 h 895350"/>
                    <a:gd name="connsiteX5" fmla="*/ 31 w 2476531"/>
                    <a:gd name="connsiteY5" fmla="*/ 648494 h 895350"/>
                    <a:gd name="connsiteX6" fmla="*/ 31 w 2476531"/>
                    <a:gd name="connsiteY6" fmla="*/ 364331 h 895350"/>
                    <a:gd name="connsiteX0" fmla="*/ 31 w 2476531"/>
                    <a:gd name="connsiteY0" fmla="*/ 364331 h 895350"/>
                    <a:gd name="connsiteX1" fmla="*/ 1247734 w 2476531"/>
                    <a:gd name="connsiteY1" fmla="*/ 0 h 895350"/>
                    <a:gd name="connsiteX2" fmla="*/ 2476531 w 2476531"/>
                    <a:gd name="connsiteY2" fmla="*/ 364331 h 895350"/>
                    <a:gd name="connsiteX3" fmla="*/ 1219231 w 2476531"/>
                    <a:gd name="connsiteY3" fmla="*/ 630237 h 895350"/>
                    <a:gd name="connsiteX4" fmla="*/ 31 w 2476531"/>
                    <a:gd name="connsiteY4" fmla="*/ 364331 h 895350"/>
                    <a:gd name="connsiteX0" fmla="*/ 2476531 w 2476531"/>
                    <a:gd name="connsiteY0" fmla="*/ 364331 h 895350"/>
                    <a:gd name="connsiteX1" fmla="*/ 1231883 w 2476531"/>
                    <a:gd name="connsiteY1" fmla="*/ 722312 h 895350"/>
                    <a:gd name="connsiteX2" fmla="*/ 31 w 2476531"/>
                    <a:gd name="connsiteY2" fmla="*/ 364331 h 895350"/>
                    <a:gd name="connsiteX3" fmla="*/ 1247734 w 2476531"/>
                    <a:gd name="connsiteY3" fmla="*/ 0 h 895350"/>
                    <a:gd name="connsiteX4" fmla="*/ 2476531 w 2476531"/>
                    <a:gd name="connsiteY4" fmla="*/ 364331 h 895350"/>
                    <a:gd name="connsiteX5" fmla="*/ 2476531 w 2476531"/>
                    <a:gd name="connsiteY5" fmla="*/ 648494 h 895350"/>
                    <a:gd name="connsiteX6" fmla="*/ 1231931 w 2476531"/>
                    <a:gd name="connsiteY6" fmla="*/ 892175 h 895350"/>
                    <a:gd name="connsiteX7" fmla="*/ 31 w 2476531"/>
                    <a:gd name="connsiteY7" fmla="*/ 648494 h 895350"/>
                    <a:gd name="connsiteX8" fmla="*/ 31 w 2476531"/>
                    <a:gd name="connsiteY8" fmla="*/ 364331 h 895350"/>
                    <a:gd name="connsiteX0" fmla="*/ 14 w 2476514"/>
                    <a:gd name="connsiteY0" fmla="*/ 364331 h 895350"/>
                    <a:gd name="connsiteX1" fmla="*/ 1238264 w 2476514"/>
                    <a:gd name="connsiteY1" fmla="*/ 506412 h 895350"/>
                    <a:gd name="connsiteX2" fmla="*/ 2476514 w 2476514"/>
                    <a:gd name="connsiteY2" fmla="*/ 364331 h 895350"/>
                    <a:gd name="connsiteX3" fmla="*/ 2476514 w 2476514"/>
                    <a:gd name="connsiteY3" fmla="*/ 648494 h 895350"/>
                    <a:gd name="connsiteX4" fmla="*/ 1231914 w 2476514"/>
                    <a:gd name="connsiteY4" fmla="*/ 895350 h 895350"/>
                    <a:gd name="connsiteX5" fmla="*/ 14 w 2476514"/>
                    <a:gd name="connsiteY5" fmla="*/ 648494 h 895350"/>
                    <a:gd name="connsiteX6" fmla="*/ 14 w 2476514"/>
                    <a:gd name="connsiteY6" fmla="*/ 364331 h 895350"/>
                    <a:gd name="connsiteX0" fmla="*/ 14 w 2476514"/>
                    <a:gd name="connsiteY0" fmla="*/ 364331 h 895350"/>
                    <a:gd name="connsiteX1" fmla="*/ 1247717 w 2476514"/>
                    <a:gd name="connsiteY1" fmla="*/ 0 h 895350"/>
                    <a:gd name="connsiteX2" fmla="*/ 2476514 w 2476514"/>
                    <a:gd name="connsiteY2" fmla="*/ 364331 h 895350"/>
                    <a:gd name="connsiteX3" fmla="*/ 1228666 w 2476514"/>
                    <a:gd name="connsiteY3" fmla="*/ 722312 h 895350"/>
                    <a:gd name="connsiteX4" fmla="*/ 14 w 2476514"/>
                    <a:gd name="connsiteY4" fmla="*/ 364331 h 895350"/>
                    <a:gd name="connsiteX0" fmla="*/ 2476514 w 2476514"/>
                    <a:gd name="connsiteY0" fmla="*/ 364331 h 895350"/>
                    <a:gd name="connsiteX1" fmla="*/ 1231866 w 2476514"/>
                    <a:gd name="connsiteY1" fmla="*/ 722312 h 895350"/>
                    <a:gd name="connsiteX2" fmla="*/ 14 w 2476514"/>
                    <a:gd name="connsiteY2" fmla="*/ 364331 h 895350"/>
                    <a:gd name="connsiteX3" fmla="*/ 1247717 w 2476514"/>
                    <a:gd name="connsiteY3" fmla="*/ 0 h 895350"/>
                    <a:gd name="connsiteX4" fmla="*/ 2476514 w 2476514"/>
                    <a:gd name="connsiteY4" fmla="*/ 364331 h 895350"/>
                    <a:gd name="connsiteX5" fmla="*/ 2476514 w 2476514"/>
                    <a:gd name="connsiteY5" fmla="*/ 648494 h 895350"/>
                    <a:gd name="connsiteX6" fmla="*/ 1231914 w 2476514"/>
                    <a:gd name="connsiteY6" fmla="*/ 892175 h 895350"/>
                    <a:gd name="connsiteX7" fmla="*/ 14 w 2476514"/>
                    <a:gd name="connsiteY7" fmla="*/ 648494 h 895350"/>
                    <a:gd name="connsiteX8" fmla="*/ 14 w 2476514"/>
                    <a:gd name="connsiteY8" fmla="*/ 364331 h 895350"/>
                    <a:gd name="connsiteX0" fmla="*/ 14 w 2476514"/>
                    <a:gd name="connsiteY0" fmla="*/ 364331 h 895350"/>
                    <a:gd name="connsiteX1" fmla="*/ 1231963 w 2476514"/>
                    <a:gd name="connsiteY1" fmla="*/ 725487 h 895350"/>
                    <a:gd name="connsiteX2" fmla="*/ 2476514 w 2476514"/>
                    <a:gd name="connsiteY2" fmla="*/ 364331 h 895350"/>
                    <a:gd name="connsiteX3" fmla="*/ 2476514 w 2476514"/>
                    <a:gd name="connsiteY3" fmla="*/ 648494 h 895350"/>
                    <a:gd name="connsiteX4" fmla="*/ 1231914 w 2476514"/>
                    <a:gd name="connsiteY4" fmla="*/ 895350 h 895350"/>
                    <a:gd name="connsiteX5" fmla="*/ 14 w 2476514"/>
                    <a:gd name="connsiteY5" fmla="*/ 648494 h 895350"/>
                    <a:gd name="connsiteX6" fmla="*/ 14 w 2476514"/>
                    <a:gd name="connsiteY6" fmla="*/ 364331 h 895350"/>
                    <a:gd name="connsiteX0" fmla="*/ 14 w 2476514"/>
                    <a:gd name="connsiteY0" fmla="*/ 364331 h 895350"/>
                    <a:gd name="connsiteX1" fmla="*/ 1247717 w 2476514"/>
                    <a:gd name="connsiteY1" fmla="*/ 0 h 895350"/>
                    <a:gd name="connsiteX2" fmla="*/ 2476514 w 2476514"/>
                    <a:gd name="connsiteY2" fmla="*/ 364331 h 895350"/>
                    <a:gd name="connsiteX3" fmla="*/ 1228666 w 2476514"/>
                    <a:gd name="connsiteY3" fmla="*/ 722312 h 895350"/>
                    <a:gd name="connsiteX4" fmla="*/ 14 w 2476514"/>
                    <a:gd name="connsiteY4" fmla="*/ 364331 h 895350"/>
                    <a:gd name="connsiteX0" fmla="*/ 2476514 w 2476514"/>
                    <a:gd name="connsiteY0" fmla="*/ 364331 h 895350"/>
                    <a:gd name="connsiteX1" fmla="*/ 1231866 w 2476514"/>
                    <a:gd name="connsiteY1" fmla="*/ 722312 h 895350"/>
                    <a:gd name="connsiteX2" fmla="*/ 14 w 2476514"/>
                    <a:gd name="connsiteY2" fmla="*/ 364331 h 895350"/>
                    <a:gd name="connsiteX3" fmla="*/ 1247717 w 2476514"/>
                    <a:gd name="connsiteY3" fmla="*/ 0 h 895350"/>
                    <a:gd name="connsiteX4" fmla="*/ 2476514 w 2476514"/>
                    <a:gd name="connsiteY4" fmla="*/ 364331 h 895350"/>
                    <a:gd name="connsiteX5" fmla="*/ 2476514 w 2476514"/>
                    <a:gd name="connsiteY5" fmla="*/ 648494 h 895350"/>
                    <a:gd name="connsiteX6" fmla="*/ 1231914 w 2476514"/>
                    <a:gd name="connsiteY6" fmla="*/ 892175 h 895350"/>
                    <a:gd name="connsiteX7" fmla="*/ 14 w 2476514"/>
                    <a:gd name="connsiteY7" fmla="*/ 648494 h 895350"/>
                    <a:gd name="connsiteX8" fmla="*/ 14 w 2476514"/>
                    <a:gd name="connsiteY8" fmla="*/ 364331 h 895350"/>
                    <a:gd name="connsiteX0" fmla="*/ 14 w 2476514"/>
                    <a:gd name="connsiteY0" fmla="*/ 364331 h 939800"/>
                    <a:gd name="connsiteX1" fmla="*/ 1231963 w 2476514"/>
                    <a:gd name="connsiteY1" fmla="*/ 725487 h 939800"/>
                    <a:gd name="connsiteX2" fmla="*/ 2476514 w 2476514"/>
                    <a:gd name="connsiteY2" fmla="*/ 364331 h 939800"/>
                    <a:gd name="connsiteX3" fmla="*/ 2476514 w 2476514"/>
                    <a:gd name="connsiteY3" fmla="*/ 648494 h 939800"/>
                    <a:gd name="connsiteX4" fmla="*/ 1231914 w 2476514"/>
                    <a:gd name="connsiteY4" fmla="*/ 895350 h 939800"/>
                    <a:gd name="connsiteX5" fmla="*/ 14 w 2476514"/>
                    <a:gd name="connsiteY5" fmla="*/ 648494 h 939800"/>
                    <a:gd name="connsiteX6" fmla="*/ 14 w 2476514"/>
                    <a:gd name="connsiteY6" fmla="*/ 364331 h 939800"/>
                    <a:gd name="connsiteX0" fmla="*/ 14 w 2476514"/>
                    <a:gd name="connsiteY0" fmla="*/ 364331 h 939800"/>
                    <a:gd name="connsiteX1" fmla="*/ 1247717 w 2476514"/>
                    <a:gd name="connsiteY1" fmla="*/ 0 h 939800"/>
                    <a:gd name="connsiteX2" fmla="*/ 2476514 w 2476514"/>
                    <a:gd name="connsiteY2" fmla="*/ 364331 h 939800"/>
                    <a:gd name="connsiteX3" fmla="*/ 1228666 w 2476514"/>
                    <a:gd name="connsiteY3" fmla="*/ 722312 h 939800"/>
                    <a:gd name="connsiteX4" fmla="*/ 14 w 2476514"/>
                    <a:gd name="connsiteY4" fmla="*/ 364331 h 939800"/>
                    <a:gd name="connsiteX0" fmla="*/ 2476514 w 2476514"/>
                    <a:gd name="connsiteY0" fmla="*/ 364331 h 939800"/>
                    <a:gd name="connsiteX1" fmla="*/ 1231866 w 2476514"/>
                    <a:gd name="connsiteY1" fmla="*/ 722312 h 939800"/>
                    <a:gd name="connsiteX2" fmla="*/ 14 w 2476514"/>
                    <a:gd name="connsiteY2" fmla="*/ 364331 h 939800"/>
                    <a:gd name="connsiteX3" fmla="*/ 1247717 w 2476514"/>
                    <a:gd name="connsiteY3" fmla="*/ 0 h 939800"/>
                    <a:gd name="connsiteX4" fmla="*/ 2476514 w 2476514"/>
                    <a:gd name="connsiteY4" fmla="*/ 364331 h 939800"/>
                    <a:gd name="connsiteX5" fmla="*/ 2476514 w 2476514"/>
                    <a:gd name="connsiteY5" fmla="*/ 648494 h 939800"/>
                    <a:gd name="connsiteX6" fmla="*/ 1231914 w 2476514"/>
                    <a:gd name="connsiteY6" fmla="*/ 939800 h 939800"/>
                    <a:gd name="connsiteX7" fmla="*/ 14 w 2476514"/>
                    <a:gd name="connsiteY7" fmla="*/ 648494 h 939800"/>
                    <a:gd name="connsiteX8" fmla="*/ 14 w 2476514"/>
                    <a:gd name="connsiteY8" fmla="*/ 364331 h 939800"/>
                    <a:gd name="connsiteX0" fmla="*/ 14 w 2476514"/>
                    <a:gd name="connsiteY0" fmla="*/ 364331 h 939800"/>
                    <a:gd name="connsiteX1" fmla="*/ 1231963 w 2476514"/>
                    <a:gd name="connsiteY1" fmla="*/ 725487 h 939800"/>
                    <a:gd name="connsiteX2" fmla="*/ 2476514 w 2476514"/>
                    <a:gd name="connsiteY2" fmla="*/ 364331 h 939800"/>
                    <a:gd name="connsiteX3" fmla="*/ 2476514 w 2476514"/>
                    <a:gd name="connsiteY3" fmla="*/ 648494 h 939800"/>
                    <a:gd name="connsiteX4" fmla="*/ 1235065 w 2476514"/>
                    <a:gd name="connsiteY4" fmla="*/ 936625 h 939800"/>
                    <a:gd name="connsiteX5" fmla="*/ 14 w 2476514"/>
                    <a:gd name="connsiteY5" fmla="*/ 648494 h 939800"/>
                    <a:gd name="connsiteX6" fmla="*/ 14 w 2476514"/>
                    <a:gd name="connsiteY6" fmla="*/ 364331 h 939800"/>
                    <a:gd name="connsiteX0" fmla="*/ 14 w 2476514"/>
                    <a:gd name="connsiteY0" fmla="*/ 364331 h 939800"/>
                    <a:gd name="connsiteX1" fmla="*/ 1247717 w 2476514"/>
                    <a:gd name="connsiteY1" fmla="*/ 0 h 939800"/>
                    <a:gd name="connsiteX2" fmla="*/ 2476514 w 2476514"/>
                    <a:gd name="connsiteY2" fmla="*/ 364331 h 939800"/>
                    <a:gd name="connsiteX3" fmla="*/ 1228666 w 2476514"/>
                    <a:gd name="connsiteY3" fmla="*/ 722312 h 939800"/>
                    <a:gd name="connsiteX4" fmla="*/ 14 w 2476514"/>
                    <a:gd name="connsiteY4" fmla="*/ 364331 h 939800"/>
                    <a:gd name="connsiteX0" fmla="*/ 2476514 w 2476514"/>
                    <a:gd name="connsiteY0" fmla="*/ 364331 h 939800"/>
                    <a:gd name="connsiteX1" fmla="*/ 1231866 w 2476514"/>
                    <a:gd name="connsiteY1" fmla="*/ 722312 h 939800"/>
                    <a:gd name="connsiteX2" fmla="*/ 14 w 2476514"/>
                    <a:gd name="connsiteY2" fmla="*/ 364331 h 939800"/>
                    <a:gd name="connsiteX3" fmla="*/ 1247717 w 2476514"/>
                    <a:gd name="connsiteY3" fmla="*/ 0 h 939800"/>
                    <a:gd name="connsiteX4" fmla="*/ 2476514 w 2476514"/>
                    <a:gd name="connsiteY4" fmla="*/ 364331 h 939800"/>
                    <a:gd name="connsiteX5" fmla="*/ 2476514 w 2476514"/>
                    <a:gd name="connsiteY5" fmla="*/ 648494 h 939800"/>
                    <a:gd name="connsiteX6" fmla="*/ 1231914 w 2476514"/>
                    <a:gd name="connsiteY6" fmla="*/ 939800 h 939800"/>
                    <a:gd name="connsiteX7" fmla="*/ 14 w 2476514"/>
                    <a:gd name="connsiteY7" fmla="*/ 648494 h 939800"/>
                    <a:gd name="connsiteX8" fmla="*/ 14 w 2476514"/>
                    <a:gd name="connsiteY8" fmla="*/ 364331 h 939800"/>
                    <a:gd name="connsiteX0" fmla="*/ 6302 w 2482802"/>
                    <a:gd name="connsiteY0" fmla="*/ 364331 h 939800"/>
                    <a:gd name="connsiteX1" fmla="*/ 1238251 w 2482802"/>
                    <a:gd name="connsiteY1" fmla="*/ 725487 h 939800"/>
                    <a:gd name="connsiteX2" fmla="*/ 2482802 w 2482802"/>
                    <a:gd name="connsiteY2" fmla="*/ 364331 h 939800"/>
                    <a:gd name="connsiteX3" fmla="*/ 2482802 w 2482802"/>
                    <a:gd name="connsiteY3" fmla="*/ 648494 h 939800"/>
                    <a:gd name="connsiteX4" fmla="*/ 1241353 w 2482802"/>
                    <a:gd name="connsiteY4" fmla="*/ 936625 h 939800"/>
                    <a:gd name="connsiteX5" fmla="*/ 6302 w 2482802"/>
                    <a:gd name="connsiteY5" fmla="*/ 648494 h 939800"/>
                    <a:gd name="connsiteX6" fmla="*/ 6302 w 2482802"/>
                    <a:gd name="connsiteY6" fmla="*/ 364331 h 939800"/>
                    <a:gd name="connsiteX0" fmla="*/ 6302 w 2482802"/>
                    <a:gd name="connsiteY0" fmla="*/ 364331 h 939800"/>
                    <a:gd name="connsiteX1" fmla="*/ 1254005 w 2482802"/>
                    <a:gd name="connsiteY1" fmla="*/ 0 h 939800"/>
                    <a:gd name="connsiteX2" fmla="*/ 2482802 w 2482802"/>
                    <a:gd name="connsiteY2" fmla="*/ 364331 h 939800"/>
                    <a:gd name="connsiteX3" fmla="*/ 1234954 w 2482802"/>
                    <a:gd name="connsiteY3" fmla="*/ 722312 h 939800"/>
                    <a:gd name="connsiteX4" fmla="*/ 6302 w 2482802"/>
                    <a:gd name="connsiteY4" fmla="*/ 364331 h 939800"/>
                    <a:gd name="connsiteX0" fmla="*/ 2482802 w 2482802"/>
                    <a:gd name="connsiteY0" fmla="*/ 364331 h 939800"/>
                    <a:gd name="connsiteX1" fmla="*/ 1238154 w 2482802"/>
                    <a:gd name="connsiteY1" fmla="*/ 722312 h 939800"/>
                    <a:gd name="connsiteX2" fmla="*/ 6302 w 2482802"/>
                    <a:gd name="connsiteY2" fmla="*/ 364331 h 939800"/>
                    <a:gd name="connsiteX3" fmla="*/ 1254005 w 2482802"/>
                    <a:gd name="connsiteY3" fmla="*/ 0 h 939800"/>
                    <a:gd name="connsiteX4" fmla="*/ 2482802 w 2482802"/>
                    <a:gd name="connsiteY4" fmla="*/ 364331 h 939800"/>
                    <a:gd name="connsiteX5" fmla="*/ 2482802 w 2482802"/>
                    <a:gd name="connsiteY5" fmla="*/ 648494 h 939800"/>
                    <a:gd name="connsiteX6" fmla="*/ 1238202 w 2482802"/>
                    <a:gd name="connsiteY6" fmla="*/ 939800 h 939800"/>
                    <a:gd name="connsiteX7" fmla="*/ 0 w 2482802"/>
                    <a:gd name="connsiteY7" fmla="*/ 645319 h 939800"/>
                    <a:gd name="connsiteX8" fmla="*/ 6302 w 2482802"/>
                    <a:gd name="connsiteY8" fmla="*/ 364331 h 939800"/>
                    <a:gd name="connsiteX0" fmla="*/ 6302 w 2482802"/>
                    <a:gd name="connsiteY0" fmla="*/ 364331 h 939800"/>
                    <a:gd name="connsiteX1" fmla="*/ 1238251 w 2482802"/>
                    <a:gd name="connsiteY1" fmla="*/ 725487 h 939800"/>
                    <a:gd name="connsiteX2" fmla="*/ 2482802 w 2482802"/>
                    <a:gd name="connsiteY2" fmla="*/ 364331 h 939800"/>
                    <a:gd name="connsiteX3" fmla="*/ 2482802 w 2482802"/>
                    <a:gd name="connsiteY3" fmla="*/ 648494 h 939800"/>
                    <a:gd name="connsiteX4" fmla="*/ 1241353 w 2482802"/>
                    <a:gd name="connsiteY4" fmla="*/ 936625 h 939800"/>
                    <a:gd name="connsiteX5" fmla="*/ 6302 w 2482802"/>
                    <a:gd name="connsiteY5" fmla="*/ 648494 h 939800"/>
                    <a:gd name="connsiteX6" fmla="*/ 6302 w 2482802"/>
                    <a:gd name="connsiteY6" fmla="*/ 364331 h 939800"/>
                    <a:gd name="connsiteX0" fmla="*/ 6302 w 2482802"/>
                    <a:gd name="connsiteY0" fmla="*/ 364331 h 939800"/>
                    <a:gd name="connsiteX1" fmla="*/ 1254005 w 2482802"/>
                    <a:gd name="connsiteY1" fmla="*/ 0 h 939800"/>
                    <a:gd name="connsiteX2" fmla="*/ 2482802 w 2482802"/>
                    <a:gd name="connsiteY2" fmla="*/ 364331 h 939800"/>
                    <a:gd name="connsiteX3" fmla="*/ 1234954 w 2482802"/>
                    <a:gd name="connsiteY3" fmla="*/ 722312 h 939800"/>
                    <a:gd name="connsiteX4" fmla="*/ 6302 w 2482802"/>
                    <a:gd name="connsiteY4" fmla="*/ 364331 h 939800"/>
                    <a:gd name="connsiteX0" fmla="*/ 2482802 w 2482802"/>
                    <a:gd name="connsiteY0" fmla="*/ 364331 h 939800"/>
                    <a:gd name="connsiteX1" fmla="*/ 1238154 w 2482802"/>
                    <a:gd name="connsiteY1" fmla="*/ 722312 h 939800"/>
                    <a:gd name="connsiteX2" fmla="*/ 6302 w 2482802"/>
                    <a:gd name="connsiteY2" fmla="*/ 364331 h 939800"/>
                    <a:gd name="connsiteX3" fmla="*/ 1254005 w 2482802"/>
                    <a:gd name="connsiteY3" fmla="*/ 0 h 939800"/>
                    <a:gd name="connsiteX4" fmla="*/ 2482802 w 2482802"/>
                    <a:gd name="connsiteY4" fmla="*/ 364331 h 939800"/>
                    <a:gd name="connsiteX5" fmla="*/ 2482802 w 2482802"/>
                    <a:gd name="connsiteY5" fmla="*/ 648494 h 939800"/>
                    <a:gd name="connsiteX6" fmla="*/ 1238202 w 2482802"/>
                    <a:gd name="connsiteY6" fmla="*/ 939800 h 939800"/>
                    <a:gd name="connsiteX7" fmla="*/ 0 w 2482802"/>
                    <a:gd name="connsiteY7" fmla="*/ 648494 h 939800"/>
                    <a:gd name="connsiteX8" fmla="*/ 6302 w 2482802"/>
                    <a:gd name="connsiteY8" fmla="*/ 364331 h 939800"/>
                    <a:gd name="connsiteX0" fmla="*/ 6302 w 2482802"/>
                    <a:gd name="connsiteY0" fmla="*/ 364331 h 939800"/>
                    <a:gd name="connsiteX1" fmla="*/ 1238251 w 2482802"/>
                    <a:gd name="connsiteY1" fmla="*/ 725487 h 939800"/>
                    <a:gd name="connsiteX2" fmla="*/ 2482802 w 2482802"/>
                    <a:gd name="connsiteY2" fmla="*/ 364331 h 939800"/>
                    <a:gd name="connsiteX3" fmla="*/ 2482802 w 2482802"/>
                    <a:gd name="connsiteY3" fmla="*/ 648494 h 939800"/>
                    <a:gd name="connsiteX4" fmla="*/ 1241353 w 2482802"/>
                    <a:gd name="connsiteY4" fmla="*/ 936625 h 939800"/>
                    <a:gd name="connsiteX5" fmla="*/ 6302 w 2482802"/>
                    <a:gd name="connsiteY5" fmla="*/ 648494 h 939800"/>
                    <a:gd name="connsiteX6" fmla="*/ 6302 w 2482802"/>
                    <a:gd name="connsiteY6" fmla="*/ 364331 h 939800"/>
                    <a:gd name="connsiteX0" fmla="*/ 6302 w 2482802"/>
                    <a:gd name="connsiteY0" fmla="*/ 364331 h 939800"/>
                    <a:gd name="connsiteX1" fmla="*/ 1254005 w 2482802"/>
                    <a:gd name="connsiteY1" fmla="*/ 0 h 939800"/>
                    <a:gd name="connsiteX2" fmla="*/ 2482802 w 2482802"/>
                    <a:gd name="connsiteY2" fmla="*/ 364331 h 939800"/>
                    <a:gd name="connsiteX3" fmla="*/ 1234954 w 2482802"/>
                    <a:gd name="connsiteY3" fmla="*/ 722312 h 939800"/>
                    <a:gd name="connsiteX4" fmla="*/ 6302 w 2482802"/>
                    <a:gd name="connsiteY4" fmla="*/ 364331 h 939800"/>
                    <a:gd name="connsiteX0" fmla="*/ 2482802 w 2482802"/>
                    <a:gd name="connsiteY0" fmla="*/ 364331 h 939800"/>
                    <a:gd name="connsiteX1" fmla="*/ 1238154 w 2482802"/>
                    <a:gd name="connsiteY1" fmla="*/ 722312 h 939800"/>
                    <a:gd name="connsiteX2" fmla="*/ 6302 w 2482802"/>
                    <a:gd name="connsiteY2" fmla="*/ 364331 h 939800"/>
                    <a:gd name="connsiteX3" fmla="*/ 1254005 w 2482802"/>
                    <a:gd name="connsiteY3" fmla="*/ 0 h 939800"/>
                    <a:gd name="connsiteX4" fmla="*/ 2482802 w 2482802"/>
                    <a:gd name="connsiteY4" fmla="*/ 364331 h 939800"/>
                    <a:gd name="connsiteX5" fmla="*/ 2482802 w 2482802"/>
                    <a:gd name="connsiteY5" fmla="*/ 648494 h 939800"/>
                    <a:gd name="connsiteX6" fmla="*/ 1238202 w 2482802"/>
                    <a:gd name="connsiteY6" fmla="*/ 939800 h 939800"/>
                    <a:gd name="connsiteX7" fmla="*/ 0 w 2482802"/>
                    <a:gd name="connsiteY7" fmla="*/ 648494 h 939800"/>
                    <a:gd name="connsiteX8" fmla="*/ 6302 w 2482802"/>
                    <a:gd name="connsiteY8" fmla="*/ 364331 h 939800"/>
                    <a:gd name="connsiteX0" fmla="*/ 6302 w 2482802"/>
                    <a:gd name="connsiteY0" fmla="*/ 364331 h 939800"/>
                    <a:gd name="connsiteX1" fmla="*/ 1238251 w 2482802"/>
                    <a:gd name="connsiteY1" fmla="*/ 725487 h 939800"/>
                    <a:gd name="connsiteX2" fmla="*/ 2482802 w 2482802"/>
                    <a:gd name="connsiteY2" fmla="*/ 364331 h 939800"/>
                    <a:gd name="connsiteX3" fmla="*/ 2482802 w 2482802"/>
                    <a:gd name="connsiteY3" fmla="*/ 648494 h 939800"/>
                    <a:gd name="connsiteX4" fmla="*/ 1241353 w 2482802"/>
                    <a:gd name="connsiteY4" fmla="*/ 936625 h 939800"/>
                    <a:gd name="connsiteX5" fmla="*/ 6302 w 2482802"/>
                    <a:gd name="connsiteY5" fmla="*/ 648494 h 939800"/>
                    <a:gd name="connsiteX6" fmla="*/ 6302 w 2482802"/>
                    <a:gd name="connsiteY6" fmla="*/ 364331 h 939800"/>
                    <a:gd name="connsiteX0" fmla="*/ 6302 w 2482802"/>
                    <a:gd name="connsiteY0" fmla="*/ 364331 h 939800"/>
                    <a:gd name="connsiteX1" fmla="*/ 1254005 w 2482802"/>
                    <a:gd name="connsiteY1" fmla="*/ 0 h 939800"/>
                    <a:gd name="connsiteX2" fmla="*/ 2482802 w 2482802"/>
                    <a:gd name="connsiteY2" fmla="*/ 364331 h 939800"/>
                    <a:gd name="connsiteX3" fmla="*/ 1234954 w 2482802"/>
                    <a:gd name="connsiteY3" fmla="*/ 722312 h 939800"/>
                    <a:gd name="connsiteX4" fmla="*/ 6302 w 2482802"/>
                    <a:gd name="connsiteY4" fmla="*/ 364331 h 939800"/>
                    <a:gd name="connsiteX0" fmla="*/ 2482802 w 2482802"/>
                    <a:gd name="connsiteY0" fmla="*/ 364331 h 939800"/>
                    <a:gd name="connsiteX1" fmla="*/ 1238154 w 2482802"/>
                    <a:gd name="connsiteY1" fmla="*/ 722312 h 939800"/>
                    <a:gd name="connsiteX2" fmla="*/ 6302 w 2482802"/>
                    <a:gd name="connsiteY2" fmla="*/ 364331 h 939800"/>
                    <a:gd name="connsiteX3" fmla="*/ 1254005 w 2482802"/>
                    <a:gd name="connsiteY3" fmla="*/ 0 h 939800"/>
                    <a:gd name="connsiteX4" fmla="*/ 2482802 w 2482802"/>
                    <a:gd name="connsiteY4" fmla="*/ 364331 h 939800"/>
                    <a:gd name="connsiteX5" fmla="*/ 2482802 w 2482802"/>
                    <a:gd name="connsiteY5" fmla="*/ 648494 h 939800"/>
                    <a:gd name="connsiteX6" fmla="*/ 1238202 w 2482802"/>
                    <a:gd name="connsiteY6" fmla="*/ 939800 h 939800"/>
                    <a:gd name="connsiteX7" fmla="*/ 0 w 2482802"/>
                    <a:gd name="connsiteY7" fmla="*/ 648494 h 939800"/>
                    <a:gd name="connsiteX8" fmla="*/ 6302 w 2482802"/>
                    <a:gd name="connsiteY8" fmla="*/ 364331 h 939800"/>
                    <a:gd name="connsiteX0" fmla="*/ 6302 w 2482802"/>
                    <a:gd name="connsiteY0" fmla="*/ 364331 h 939800"/>
                    <a:gd name="connsiteX1" fmla="*/ 1238251 w 2482802"/>
                    <a:gd name="connsiteY1" fmla="*/ 725487 h 939800"/>
                    <a:gd name="connsiteX2" fmla="*/ 2482802 w 2482802"/>
                    <a:gd name="connsiteY2" fmla="*/ 364331 h 939800"/>
                    <a:gd name="connsiteX3" fmla="*/ 2482802 w 2482802"/>
                    <a:gd name="connsiteY3" fmla="*/ 648494 h 939800"/>
                    <a:gd name="connsiteX4" fmla="*/ 1241353 w 2482802"/>
                    <a:gd name="connsiteY4" fmla="*/ 936625 h 939800"/>
                    <a:gd name="connsiteX5" fmla="*/ 6302 w 2482802"/>
                    <a:gd name="connsiteY5" fmla="*/ 648494 h 939800"/>
                    <a:gd name="connsiteX6" fmla="*/ 6302 w 2482802"/>
                    <a:gd name="connsiteY6" fmla="*/ 364331 h 939800"/>
                    <a:gd name="connsiteX0" fmla="*/ 6302 w 2482802"/>
                    <a:gd name="connsiteY0" fmla="*/ 364331 h 939800"/>
                    <a:gd name="connsiteX1" fmla="*/ 1254005 w 2482802"/>
                    <a:gd name="connsiteY1" fmla="*/ 0 h 939800"/>
                    <a:gd name="connsiteX2" fmla="*/ 2482802 w 2482802"/>
                    <a:gd name="connsiteY2" fmla="*/ 364331 h 939800"/>
                    <a:gd name="connsiteX3" fmla="*/ 1234954 w 2482802"/>
                    <a:gd name="connsiteY3" fmla="*/ 722312 h 939800"/>
                    <a:gd name="connsiteX4" fmla="*/ 6302 w 2482802"/>
                    <a:gd name="connsiteY4" fmla="*/ 364331 h 939800"/>
                    <a:gd name="connsiteX0" fmla="*/ 2482802 w 2482802"/>
                    <a:gd name="connsiteY0" fmla="*/ 364331 h 939800"/>
                    <a:gd name="connsiteX1" fmla="*/ 1238154 w 2482802"/>
                    <a:gd name="connsiteY1" fmla="*/ 722312 h 939800"/>
                    <a:gd name="connsiteX2" fmla="*/ 6302 w 2482802"/>
                    <a:gd name="connsiteY2" fmla="*/ 364331 h 939800"/>
                    <a:gd name="connsiteX3" fmla="*/ 1254005 w 2482802"/>
                    <a:gd name="connsiteY3" fmla="*/ 0 h 939800"/>
                    <a:gd name="connsiteX4" fmla="*/ 2482802 w 2482802"/>
                    <a:gd name="connsiteY4" fmla="*/ 364331 h 939800"/>
                    <a:gd name="connsiteX5" fmla="*/ 2482802 w 2482802"/>
                    <a:gd name="connsiteY5" fmla="*/ 648494 h 939800"/>
                    <a:gd name="connsiteX6" fmla="*/ 1238202 w 2482802"/>
                    <a:gd name="connsiteY6" fmla="*/ 939800 h 939800"/>
                    <a:gd name="connsiteX7" fmla="*/ 0 w 2482802"/>
                    <a:gd name="connsiteY7" fmla="*/ 648494 h 939800"/>
                    <a:gd name="connsiteX8" fmla="*/ 6302 w 2482802"/>
                    <a:gd name="connsiteY8" fmla="*/ 364331 h 939800"/>
                    <a:gd name="connsiteX0" fmla="*/ 6302 w 2482802"/>
                    <a:gd name="connsiteY0" fmla="*/ 364331 h 939800"/>
                    <a:gd name="connsiteX1" fmla="*/ 1238251 w 2482802"/>
                    <a:gd name="connsiteY1" fmla="*/ 725487 h 939800"/>
                    <a:gd name="connsiteX2" fmla="*/ 2482802 w 2482802"/>
                    <a:gd name="connsiteY2" fmla="*/ 364331 h 939800"/>
                    <a:gd name="connsiteX3" fmla="*/ 2482802 w 2482802"/>
                    <a:gd name="connsiteY3" fmla="*/ 648494 h 939800"/>
                    <a:gd name="connsiteX4" fmla="*/ 1241353 w 2482802"/>
                    <a:gd name="connsiteY4" fmla="*/ 936625 h 939800"/>
                    <a:gd name="connsiteX5" fmla="*/ 6302 w 2482802"/>
                    <a:gd name="connsiteY5" fmla="*/ 648494 h 939800"/>
                    <a:gd name="connsiteX6" fmla="*/ 6302 w 2482802"/>
                    <a:gd name="connsiteY6" fmla="*/ 364331 h 939800"/>
                    <a:gd name="connsiteX0" fmla="*/ 6302 w 2482802"/>
                    <a:gd name="connsiteY0" fmla="*/ 364331 h 939800"/>
                    <a:gd name="connsiteX1" fmla="*/ 1254005 w 2482802"/>
                    <a:gd name="connsiteY1" fmla="*/ 0 h 939800"/>
                    <a:gd name="connsiteX2" fmla="*/ 2482802 w 2482802"/>
                    <a:gd name="connsiteY2" fmla="*/ 364331 h 939800"/>
                    <a:gd name="connsiteX3" fmla="*/ 1234954 w 2482802"/>
                    <a:gd name="connsiteY3" fmla="*/ 722312 h 939800"/>
                    <a:gd name="connsiteX4" fmla="*/ 6302 w 2482802"/>
                    <a:gd name="connsiteY4" fmla="*/ 364331 h 939800"/>
                    <a:gd name="connsiteX0" fmla="*/ 2482802 w 2482802"/>
                    <a:gd name="connsiteY0" fmla="*/ 364331 h 939800"/>
                    <a:gd name="connsiteX1" fmla="*/ 1238154 w 2482802"/>
                    <a:gd name="connsiteY1" fmla="*/ 722312 h 939800"/>
                    <a:gd name="connsiteX2" fmla="*/ 6302 w 2482802"/>
                    <a:gd name="connsiteY2" fmla="*/ 364331 h 939800"/>
                    <a:gd name="connsiteX3" fmla="*/ 1254005 w 2482802"/>
                    <a:gd name="connsiteY3" fmla="*/ 0 h 939800"/>
                    <a:gd name="connsiteX4" fmla="*/ 2482802 w 2482802"/>
                    <a:gd name="connsiteY4" fmla="*/ 364331 h 939800"/>
                    <a:gd name="connsiteX5" fmla="*/ 2482802 w 2482802"/>
                    <a:gd name="connsiteY5" fmla="*/ 648494 h 939800"/>
                    <a:gd name="connsiteX6" fmla="*/ 1238202 w 2482802"/>
                    <a:gd name="connsiteY6" fmla="*/ 939800 h 939800"/>
                    <a:gd name="connsiteX7" fmla="*/ 0 w 2482802"/>
                    <a:gd name="connsiteY7" fmla="*/ 648494 h 939800"/>
                    <a:gd name="connsiteX8" fmla="*/ 6302 w 2482802"/>
                    <a:gd name="connsiteY8" fmla="*/ 364331 h 93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82802" h="939800" stroke="0" extrusionOk="0">
                      <a:moveTo>
                        <a:pt x="6302" y="364331"/>
                      </a:moveTo>
                      <a:cubicBezTo>
                        <a:pt x="6302" y="442800"/>
                        <a:pt x="554384" y="725487"/>
                        <a:pt x="1238251" y="725487"/>
                      </a:cubicBezTo>
                      <a:cubicBezTo>
                        <a:pt x="1922118" y="725487"/>
                        <a:pt x="2482802" y="442800"/>
                        <a:pt x="2482802" y="364331"/>
                      </a:cubicBezTo>
                      <a:lnTo>
                        <a:pt x="2482802" y="648494"/>
                      </a:lnTo>
                      <a:cubicBezTo>
                        <a:pt x="2334715" y="777763"/>
                        <a:pt x="1925220" y="936625"/>
                        <a:pt x="1241353" y="936625"/>
                      </a:cubicBezTo>
                      <a:cubicBezTo>
                        <a:pt x="557486" y="936625"/>
                        <a:pt x="6302" y="726963"/>
                        <a:pt x="6302" y="648494"/>
                      </a:cubicBezTo>
                      <a:lnTo>
                        <a:pt x="6302" y="364331"/>
                      </a:lnTo>
                      <a:close/>
                    </a:path>
                    <a:path w="2482802" h="939800" fill="lighten" stroke="0" extrusionOk="0">
                      <a:moveTo>
                        <a:pt x="6302" y="364331"/>
                      </a:moveTo>
                      <a:cubicBezTo>
                        <a:pt x="9477" y="243946"/>
                        <a:pt x="570138" y="0"/>
                        <a:pt x="1254005" y="0"/>
                      </a:cubicBezTo>
                      <a:cubicBezTo>
                        <a:pt x="1937872" y="0"/>
                        <a:pt x="2482802" y="285862"/>
                        <a:pt x="2482802" y="364331"/>
                      </a:cubicBezTo>
                      <a:cubicBezTo>
                        <a:pt x="2482802" y="442800"/>
                        <a:pt x="1918821" y="722312"/>
                        <a:pt x="1234954" y="722312"/>
                      </a:cubicBezTo>
                      <a:cubicBezTo>
                        <a:pt x="551087" y="722312"/>
                        <a:pt x="3127" y="484716"/>
                        <a:pt x="6302" y="364331"/>
                      </a:cubicBezTo>
                      <a:close/>
                    </a:path>
                    <a:path w="2482802" h="939800" fill="none" extrusionOk="0">
                      <a:moveTo>
                        <a:pt x="2482802" y="364331"/>
                      </a:moveTo>
                      <a:cubicBezTo>
                        <a:pt x="2482802" y="442800"/>
                        <a:pt x="1922021" y="722312"/>
                        <a:pt x="1238154" y="722312"/>
                      </a:cubicBezTo>
                      <a:cubicBezTo>
                        <a:pt x="554287" y="722312"/>
                        <a:pt x="3660" y="484716"/>
                        <a:pt x="6302" y="364331"/>
                      </a:cubicBezTo>
                      <a:cubicBezTo>
                        <a:pt x="8944" y="243946"/>
                        <a:pt x="570138" y="0"/>
                        <a:pt x="1254005" y="0"/>
                      </a:cubicBezTo>
                      <a:cubicBezTo>
                        <a:pt x="1937872" y="0"/>
                        <a:pt x="2482802" y="285862"/>
                        <a:pt x="2482802" y="364331"/>
                      </a:cubicBezTo>
                      <a:lnTo>
                        <a:pt x="2482802" y="648494"/>
                      </a:lnTo>
                      <a:cubicBezTo>
                        <a:pt x="2482802" y="726963"/>
                        <a:pt x="1652002" y="939800"/>
                        <a:pt x="1238202" y="939800"/>
                      </a:cubicBezTo>
                      <a:cubicBezTo>
                        <a:pt x="824402" y="939800"/>
                        <a:pt x="318229" y="879363"/>
                        <a:pt x="0" y="648494"/>
                      </a:cubicBezTo>
                      <a:lnTo>
                        <a:pt x="6302" y="364331"/>
                      </a:lnTo>
                    </a:path>
                  </a:pathLst>
                </a:custGeom>
                <a:gradFill>
                  <a:gsLst>
                    <a:gs pos="0">
                      <a:srgbClr val="767575"/>
                    </a:gs>
                    <a:gs pos="53000">
                      <a:srgbClr val="A5A5A5">
                        <a:lumMod val="0"/>
                        <a:lumOff val="100000"/>
                      </a:srgbClr>
                    </a:gs>
                    <a:gs pos="100000">
                      <a:srgbClr val="A5A5A5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sz="14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EE51C73-0419-465D-8394-D06DA546D8F7}"/>
                    </a:ext>
                  </a:extLst>
                </p:cNvPr>
                <p:cNvSpPr/>
                <p:nvPr/>
              </p:nvSpPr>
              <p:spPr>
                <a:xfrm>
                  <a:off x="971550" y="1993901"/>
                  <a:ext cx="2498725" cy="720724"/>
                </a:xfrm>
                <a:prstGeom prst="ellipse">
                  <a:avLst/>
                </a:prstGeom>
                <a:blipFill>
                  <a:blip r:embed="rId2"/>
                  <a:tile tx="0" ty="0" sx="100000" sy="100000" flip="none" algn="tl"/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914400">
                    <a:defRPr/>
                  </a:pPr>
                  <a:endParaRPr lang="en-US" sz="1400" kern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A1EB46-F7F5-4238-AD8B-AEF669A51A25}"/>
                </a:ext>
              </a:extLst>
            </p:cNvPr>
            <p:cNvGrpSpPr/>
            <p:nvPr/>
          </p:nvGrpSpPr>
          <p:grpSpPr>
            <a:xfrm>
              <a:off x="1788333" y="2810908"/>
              <a:ext cx="631032" cy="592930"/>
              <a:chOff x="4279106" y="2381250"/>
              <a:chExt cx="631032" cy="59293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8FF83A-5B34-4577-A305-6B196B236B81}"/>
                  </a:ext>
                </a:extLst>
              </p:cNvPr>
              <p:cNvSpPr/>
              <p:nvPr/>
            </p:nvSpPr>
            <p:spPr>
              <a:xfrm>
                <a:off x="4279106" y="2793205"/>
                <a:ext cx="631032" cy="180975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4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Can 135">
                <a:extLst>
                  <a:ext uri="{FF2B5EF4-FFF2-40B4-BE49-F238E27FC236}">
                    <a16:creationId xmlns:a16="http://schemas.microsoft.com/office/drawing/2014/main" id="{AD818E15-8DA1-4BE8-9E48-EB4EE10B7E89}"/>
                  </a:ext>
                </a:extLst>
              </p:cNvPr>
              <p:cNvSpPr/>
              <p:nvPr/>
            </p:nvSpPr>
            <p:spPr>
              <a:xfrm>
                <a:off x="4279900" y="2673350"/>
                <a:ext cx="628650" cy="260350"/>
              </a:xfrm>
              <a:prstGeom prst="can">
                <a:avLst>
                  <a:gd name="adj" fmla="val 50000"/>
                </a:avLst>
              </a:prstGeom>
              <a:solidFill>
                <a:srgbClr val="5B9BD5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4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Can 136">
                <a:extLst>
                  <a:ext uri="{FF2B5EF4-FFF2-40B4-BE49-F238E27FC236}">
                    <a16:creationId xmlns:a16="http://schemas.microsoft.com/office/drawing/2014/main" id="{1F4C577C-CF11-472D-A660-EC9D36448066}"/>
                  </a:ext>
                </a:extLst>
              </p:cNvPr>
              <p:cNvSpPr/>
              <p:nvPr/>
            </p:nvSpPr>
            <p:spPr>
              <a:xfrm>
                <a:off x="4527550" y="2381250"/>
                <a:ext cx="139700" cy="381000"/>
              </a:xfrm>
              <a:prstGeom prst="can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4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D205831-D9D1-4E0B-AE9B-B1936BC7EC24}"/>
                </a:ext>
              </a:extLst>
            </p:cNvPr>
            <p:cNvGrpSpPr/>
            <p:nvPr/>
          </p:nvGrpSpPr>
          <p:grpSpPr>
            <a:xfrm>
              <a:off x="3185492" y="3081433"/>
              <a:ext cx="513080" cy="275575"/>
              <a:chOff x="1239520" y="2181875"/>
              <a:chExt cx="513080" cy="275575"/>
            </a:xfrm>
          </p:grpSpPr>
          <p:sp>
            <p:nvSpPr>
              <p:cNvPr id="24" name="Can 132">
                <a:extLst>
                  <a:ext uri="{FF2B5EF4-FFF2-40B4-BE49-F238E27FC236}">
                    <a16:creationId xmlns:a16="http://schemas.microsoft.com/office/drawing/2014/main" id="{5E8D120B-6C6E-4EF4-B977-CD3A1ED90812}"/>
                  </a:ext>
                </a:extLst>
              </p:cNvPr>
              <p:cNvSpPr/>
              <p:nvPr/>
            </p:nvSpPr>
            <p:spPr>
              <a:xfrm>
                <a:off x="1239520" y="2305050"/>
                <a:ext cx="513080" cy="152400"/>
              </a:xfrm>
              <a:prstGeom prst="can">
                <a:avLst>
                  <a:gd name="adj" fmla="val 50000"/>
                </a:avLst>
              </a:prstGeom>
              <a:solidFill>
                <a:srgbClr val="44546A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4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Can 133">
                <a:extLst>
                  <a:ext uri="{FF2B5EF4-FFF2-40B4-BE49-F238E27FC236}">
                    <a16:creationId xmlns:a16="http://schemas.microsoft.com/office/drawing/2014/main" id="{FF071DD1-F7B0-432C-A56C-EFF9E10419D1}"/>
                  </a:ext>
                </a:extLst>
              </p:cNvPr>
              <p:cNvSpPr/>
              <p:nvPr/>
            </p:nvSpPr>
            <p:spPr>
              <a:xfrm>
                <a:off x="1446689" y="2181875"/>
                <a:ext cx="93980" cy="179661"/>
              </a:xfrm>
              <a:prstGeom prst="can">
                <a:avLst/>
              </a:prstGeom>
              <a:solidFill>
                <a:srgbClr val="44546A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sz="1400" kern="0">
                  <a:solidFill>
                    <a:prstClr val="black">
                      <a:lumMod val="95000"/>
                      <a:lumOff val="5000"/>
                    </a:prstClr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AD2F29A-55BB-45AB-B8E2-AA99F12C84B6}"/>
                </a:ext>
              </a:extLst>
            </p:cNvPr>
            <p:cNvSpPr/>
            <p:nvPr/>
          </p:nvSpPr>
          <p:spPr>
            <a:xfrm>
              <a:off x="3024966" y="2420093"/>
              <a:ext cx="374650" cy="36195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DFCB6ABB-6D2D-4800-BFFE-8E2816D1E542}"/>
                </a:ext>
              </a:extLst>
            </p:cNvPr>
            <p:cNvSpPr/>
            <p:nvPr/>
          </p:nvSpPr>
          <p:spPr>
            <a:xfrm>
              <a:off x="2688358" y="3016318"/>
              <a:ext cx="45719" cy="88284"/>
            </a:xfrm>
            <a:custGeom>
              <a:avLst/>
              <a:gdLst>
                <a:gd name="connsiteX0" fmla="*/ 45806 w 62847"/>
                <a:gd name="connsiteY0" fmla="*/ 1765 h 121639"/>
                <a:gd name="connsiteX1" fmla="*/ 7706 w 62847"/>
                <a:gd name="connsiteY1" fmla="*/ 49390 h 121639"/>
                <a:gd name="connsiteX2" fmla="*/ 4531 w 62847"/>
                <a:gd name="connsiteY2" fmla="*/ 112890 h 121639"/>
                <a:gd name="connsiteX3" fmla="*/ 58506 w 62847"/>
                <a:gd name="connsiteY3" fmla="*/ 112890 h 121639"/>
                <a:gd name="connsiteX4" fmla="*/ 45806 w 62847"/>
                <a:gd name="connsiteY4" fmla="*/ 1765 h 12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47" h="121639">
                  <a:moveTo>
                    <a:pt x="45806" y="1765"/>
                  </a:moveTo>
                  <a:cubicBezTo>
                    <a:pt x="37339" y="-8818"/>
                    <a:pt x="14585" y="30869"/>
                    <a:pt x="7706" y="49390"/>
                  </a:cubicBezTo>
                  <a:cubicBezTo>
                    <a:pt x="827" y="67911"/>
                    <a:pt x="-3936" y="102307"/>
                    <a:pt x="4531" y="112890"/>
                  </a:cubicBezTo>
                  <a:cubicBezTo>
                    <a:pt x="12998" y="123473"/>
                    <a:pt x="46335" y="125590"/>
                    <a:pt x="58506" y="112890"/>
                  </a:cubicBezTo>
                  <a:cubicBezTo>
                    <a:pt x="70677" y="100190"/>
                    <a:pt x="54273" y="12348"/>
                    <a:pt x="45806" y="1765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C2061882-45CC-456B-8665-BD955388C996}"/>
                </a:ext>
              </a:extLst>
            </p:cNvPr>
            <p:cNvSpPr/>
            <p:nvPr/>
          </p:nvSpPr>
          <p:spPr>
            <a:xfrm>
              <a:off x="2731220" y="3094899"/>
              <a:ext cx="45719" cy="88284"/>
            </a:xfrm>
            <a:custGeom>
              <a:avLst/>
              <a:gdLst>
                <a:gd name="connsiteX0" fmla="*/ 45806 w 62847"/>
                <a:gd name="connsiteY0" fmla="*/ 1765 h 121639"/>
                <a:gd name="connsiteX1" fmla="*/ 7706 w 62847"/>
                <a:gd name="connsiteY1" fmla="*/ 49390 h 121639"/>
                <a:gd name="connsiteX2" fmla="*/ 4531 w 62847"/>
                <a:gd name="connsiteY2" fmla="*/ 112890 h 121639"/>
                <a:gd name="connsiteX3" fmla="*/ 58506 w 62847"/>
                <a:gd name="connsiteY3" fmla="*/ 112890 h 121639"/>
                <a:gd name="connsiteX4" fmla="*/ 45806 w 62847"/>
                <a:gd name="connsiteY4" fmla="*/ 1765 h 12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47" h="121639">
                  <a:moveTo>
                    <a:pt x="45806" y="1765"/>
                  </a:moveTo>
                  <a:cubicBezTo>
                    <a:pt x="37339" y="-8818"/>
                    <a:pt x="14585" y="30869"/>
                    <a:pt x="7706" y="49390"/>
                  </a:cubicBezTo>
                  <a:cubicBezTo>
                    <a:pt x="827" y="67911"/>
                    <a:pt x="-3936" y="102307"/>
                    <a:pt x="4531" y="112890"/>
                  </a:cubicBezTo>
                  <a:cubicBezTo>
                    <a:pt x="12998" y="123473"/>
                    <a:pt x="46335" y="125590"/>
                    <a:pt x="58506" y="112890"/>
                  </a:cubicBezTo>
                  <a:cubicBezTo>
                    <a:pt x="70677" y="100190"/>
                    <a:pt x="54273" y="12348"/>
                    <a:pt x="45806" y="1765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1D83530D-9461-4205-9FC1-D2C9167346FC}"/>
                </a:ext>
              </a:extLst>
            </p:cNvPr>
            <p:cNvSpPr/>
            <p:nvPr/>
          </p:nvSpPr>
          <p:spPr>
            <a:xfrm>
              <a:off x="2671689" y="3142524"/>
              <a:ext cx="45719" cy="88284"/>
            </a:xfrm>
            <a:custGeom>
              <a:avLst/>
              <a:gdLst>
                <a:gd name="connsiteX0" fmla="*/ 45806 w 62847"/>
                <a:gd name="connsiteY0" fmla="*/ 1765 h 121639"/>
                <a:gd name="connsiteX1" fmla="*/ 7706 w 62847"/>
                <a:gd name="connsiteY1" fmla="*/ 49390 h 121639"/>
                <a:gd name="connsiteX2" fmla="*/ 4531 w 62847"/>
                <a:gd name="connsiteY2" fmla="*/ 112890 h 121639"/>
                <a:gd name="connsiteX3" fmla="*/ 58506 w 62847"/>
                <a:gd name="connsiteY3" fmla="*/ 112890 h 121639"/>
                <a:gd name="connsiteX4" fmla="*/ 45806 w 62847"/>
                <a:gd name="connsiteY4" fmla="*/ 1765 h 12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47" h="121639">
                  <a:moveTo>
                    <a:pt x="45806" y="1765"/>
                  </a:moveTo>
                  <a:cubicBezTo>
                    <a:pt x="37339" y="-8818"/>
                    <a:pt x="14585" y="30869"/>
                    <a:pt x="7706" y="49390"/>
                  </a:cubicBezTo>
                  <a:cubicBezTo>
                    <a:pt x="827" y="67911"/>
                    <a:pt x="-3936" y="102307"/>
                    <a:pt x="4531" y="112890"/>
                  </a:cubicBezTo>
                  <a:cubicBezTo>
                    <a:pt x="12998" y="123473"/>
                    <a:pt x="46335" y="125590"/>
                    <a:pt x="58506" y="112890"/>
                  </a:cubicBezTo>
                  <a:cubicBezTo>
                    <a:pt x="70677" y="100190"/>
                    <a:pt x="54273" y="12348"/>
                    <a:pt x="45806" y="1765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FC28CA05-44D5-42BD-8082-97C791AADA76}"/>
                </a:ext>
              </a:extLst>
            </p:cNvPr>
            <p:cNvSpPr/>
            <p:nvPr/>
          </p:nvSpPr>
          <p:spPr>
            <a:xfrm>
              <a:off x="2724077" y="3218724"/>
              <a:ext cx="45719" cy="88284"/>
            </a:xfrm>
            <a:custGeom>
              <a:avLst/>
              <a:gdLst>
                <a:gd name="connsiteX0" fmla="*/ 45806 w 62847"/>
                <a:gd name="connsiteY0" fmla="*/ 1765 h 121639"/>
                <a:gd name="connsiteX1" fmla="*/ 7706 w 62847"/>
                <a:gd name="connsiteY1" fmla="*/ 49390 h 121639"/>
                <a:gd name="connsiteX2" fmla="*/ 4531 w 62847"/>
                <a:gd name="connsiteY2" fmla="*/ 112890 h 121639"/>
                <a:gd name="connsiteX3" fmla="*/ 58506 w 62847"/>
                <a:gd name="connsiteY3" fmla="*/ 112890 h 121639"/>
                <a:gd name="connsiteX4" fmla="*/ 45806 w 62847"/>
                <a:gd name="connsiteY4" fmla="*/ 1765 h 12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47" h="121639">
                  <a:moveTo>
                    <a:pt x="45806" y="1765"/>
                  </a:moveTo>
                  <a:cubicBezTo>
                    <a:pt x="37339" y="-8818"/>
                    <a:pt x="14585" y="30869"/>
                    <a:pt x="7706" y="49390"/>
                  </a:cubicBezTo>
                  <a:cubicBezTo>
                    <a:pt x="827" y="67911"/>
                    <a:pt x="-3936" y="102307"/>
                    <a:pt x="4531" y="112890"/>
                  </a:cubicBezTo>
                  <a:cubicBezTo>
                    <a:pt x="12998" y="123473"/>
                    <a:pt x="46335" y="125590"/>
                    <a:pt x="58506" y="112890"/>
                  </a:cubicBezTo>
                  <a:cubicBezTo>
                    <a:pt x="70677" y="100190"/>
                    <a:pt x="54273" y="12348"/>
                    <a:pt x="45806" y="1765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F73F2872-4637-4DB8-BB7F-DB11AE1CF1AD}"/>
                </a:ext>
              </a:extLst>
            </p:cNvPr>
            <p:cNvSpPr/>
            <p:nvPr/>
          </p:nvSpPr>
          <p:spPr>
            <a:xfrm>
              <a:off x="2669309" y="3268731"/>
              <a:ext cx="45719" cy="88284"/>
            </a:xfrm>
            <a:custGeom>
              <a:avLst/>
              <a:gdLst>
                <a:gd name="connsiteX0" fmla="*/ 45806 w 62847"/>
                <a:gd name="connsiteY0" fmla="*/ 1765 h 121639"/>
                <a:gd name="connsiteX1" fmla="*/ 7706 w 62847"/>
                <a:gd name="connsiteY1" fmla="*/ 49390 h 121639"/>
                <a:gd name="connsiteX2" fmla="*/ 4531 w 62847"/>
                <a:gd name="connsiteY2" fmla="*/ 112890 h 121639"/>
                <a:gd name="connsiteX3" fmla="*/ 58506 w 62847"/>
                <a:gd name="connsiteY3" fmla="*/ 112890 h 121639"/>
                <a:gd name="connsiteX4" fmla="*/ 45806 w 62847"/>
                <a:gd name="connsiteY4" fmla="*/ 1765 h 121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47" h="121639">
                  <a:moveTo>
                    <a:pt x="45806" y="1765"/>
                  </a:moveTo>
                  <a:cubicBezTo>
                    <a:pt x="37339" y="-8818"/>
                    <a:pt x="14585" y="30869"/>
                    <a:pt x="7706" y="49390"/>
                  </a:cubicBezTo>
                  <a:cubicBezTo>
                    <a:pt x="827" y="67911"/>
                    <a:pt x="-3936" y="102307"/>
                    <a:pt x="4531" y="112890"/>
                  </a:cubicBezTo>
                  <a:cubicBezTo>
                    <a:pt x="12998" y="123473"/>
                    <a:pt x="46335" y="125590"/>
                    <a:pt x="58506" y="112890"/>
                  </a:cubicBezTo>
                  <a:cubicBezTo>
                    <a:pt x="70677" y="100190"/>
                    <a:pt x="54273" y="12348"/>
                    <a:pt x="45806" y="1765"/>
                  </a:cubicBezTo>
                  <a:close/>
                </a:path>
              </a:pathLst>
            </a:cu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endParaRP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10BF1FE1-798D-4D43-931B-B2077B969E09}"/>
                </a:ext>
              </a:extLst>
            </p:cNvPr>
            <p:cNvSpPr/>
            <p:nvPr/>
          </p:nvSpPr>
          <p:spPr>
            <a:xfrm rot="10800000">
              <a:off x="2001532" y="2724390"/>
              <a:ext cx="216695" cy="61120"/>
            </a:xfrm>
            <a:prstGeom prst="arc">
              <a:avLst>
                <a:gd name="adj1" fmla="val 19724781"/>
                <a:gd name="adj2" fmla="val 13423412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8B9DB9D-6934-4B9C-A980-3BA6E4D6D849}"/>
                </a:ext>
              </a:extLst>
            </p:cNvPr>
            <p:cNvCxnSpPr/>
            <p:nvPr/>
          </p:nvCxnSpPr>
          <p:spPr>
            <a:xfrm>
              <a:off x="2105081" y="2653413"/>
              <a:ext cx="1547" cy="180515"/>
            </a:xfrm>
            <a:prstGeom prst="straightConnector1">
              <a:avLst/>
            </a:prstGeom>
            <a:noFill/>
            <a:ln w="9525" cap="flat" cmpd="sng" algn="ctr">
              <a:solidFill>
                <a:srgbClr val="5B9BD5"/>
              </a:solidFill>
              <a:prstDash val="dashDot"/>
              <a:miter lim="800000"/>
              <a:tailEnd type="triangle" w="sm" len="sm"/>
            </a:ln>
            <a:effectLst/>
          </p:spPr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98917CC6-5602-4153-8407-5D5AFA184634}"/>
                </a:ext>
              </a:extLst>
            </p:cNvPr>
            <p:cNvSpPr/>
            <p:nvPr/>
          </p:nvSpPr>
          <p:spPr>
            <a:xfrm rot="10800000">
              <a:off x="3304078" y="3060144"/>
              <a:ext cx="282141" cy="79838"/>
            </a:xfrm>
            <a:prstGeom prst="arc">
              <a:avLst>
                <a:gd name="adj1" fmla="val 18899975"/>
                <a:gd name="adj2" fmla="val 13860758"/>
              </a:avLst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headEnd type="none" w="med" len="med"/>
              <a:tailEnd type="triangle" w="sm" len="sm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sz="1400" kern="0">
                <a:solidFill>
                  <a:prstClr val="black">
                    <a:lumMod val="95000"/>
                    <a:lumOff val="5000"/>
                  </a:prstClr>
                </a:solidFill>
                <a:latin typeface="Calibri" panose="020F0502020204030204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D39B6D-97C8-4B05-A914-A4F1773C06B0}"/>
                </a:ext>
              </a:extLst>
            </p:cNvPr>
            <p:cNvGrpSpPr/>
            <p:nvPr/>
          </p:nvGrpSpPr>
          <p:grpSpPr>
            <a:xfrm rot="20853548">
              <a:off x="2686553" y="2785174"/>
              <a:ext cx="248389" cy="201143"/>
              <a:chOff x="3904111" y="3926681"/>
              <a:chExt cx="248389" cy="201143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0B5A860-2128-4D7B-9AE8-913167A0402C}"/>
                  </a:ext>
                </a:extLst>
              </p:cNvPr>
              <p:cNvSpPr/>
              <p:nvPr/>
            </p:nvSpPr>
            <p:spPr>
              <a:xfrm rot="19954416">
                <a:off x="3904111" y="4066929"/>
                <a:ext cx="45719" cy="60895"/>
              </a:xfrm>
              <a:prstGeom prst="ellipse">
                <a:avLst/>
              </a:prstGeom>
              <a:noFill/>
              <a:ln w="635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 129">
                <a:extLst>
                  <a:ext uri="{FF2B5EF4-FFF2-40B4-BE49-F238E27FC236}">
                    <a16:creationId xmlns:a16="http://schemas.microsoft.com/office/drawing/2014/main" id="{EED4EE49-66D5-4E51-9B7A-4EE4551F15EB}"/>
                  </a:ext>
                </a:extLst>
              </p:cNvPr>
              <p:cNvSpPr/>
              <p:nvPr/>
            </p:nvSpPr>
            <p:spPr>
              <a:xfrm>
                <a:off x="4106781" y="3926681"/>
                <a:ext cx="45719" cy="57995"/>
              </a:xfrm>
              <a:custGeom>
                <a:avLst/>
                <a:gdLst>
                  <a:gd name="connsiteX0" fmla="*/ 8246 w 55472"/>
                  <a:gd name="connsiteY0" fmla="*/ 0 h 95250"/>
                  <a:gd name="connsiteX1" fmla="*/ 3484 w 55472"/>
                  <a:gd name="connsiteY1" fmla="*/ 59532 h 95250"/>
                  <a:gd name="connsiteX2" fmla="*/ 53490 w 55472"/>
                  <a:gd name="connsiteY2" fmla="*/ 28575 h 95250"/>
                  <a:gd name="connsiteX3" fmla="*/ 51109 w 55472"/>
                  <a:gd name="connsiteY3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472" h="95250">
                    <a:moveTo>
                      <a:pt x="8246" y="0"/>
                    </a:moveTo>
                    <a:cubicBezTo>
                      <a:pt x="2094" y="27385"/>
                      <a:pt x="-4057" y="54770"/>
                      <a:pt x="3484" y="59532"/>
                    </a:cubicBezTo>
                    <a:cubicBezTo>
                      <a:pt x="11025" y="64294"/>
                      <a:pt x="45553" y="22622"/>
                      <a:pt x="53490" y="28575"/>
                    </a:cubicBezTo>
                    <a:cubicBezTo>
                      <a:pt x="61428" y="34528"/>
                      <a:pt x="42378" y="73422"/>
                      <a:pt x="51109" y="95250"/>
                    </a:cubicBezTo>
                  </a:path>
                </a:pathLst>
              </a:custGeom>
              <a:noFill/>
              <a:ln w="635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F720642-0967-4CF1-AAC2-DB79112656FC}"/>
                  </a:ext>
                </a:extLst>
              </p:cNvPr>
              <p:cNvCxnSpPr>
                <a:stCxn id="20" idx="4"/>
                <a:endCxn id="21" idx="3"/>
              </p:cNvCxnSpPr>
              <p:nvPr/>
            </p:nvCxnSpPr>
            <p:spPr>
              <a:xfrm flipV="1">
                <a:off x="3940995" y="3984676"/>
                <a:ext cx="207909" cy="139726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E311538-50D4-403A-9256-68C6CD281920}"/>
                  </a:ext>
                </a:extLst>
              </p:cNvPr>
              <p:cNvCxnSpPr>
                <a:stCxn id="20" idx="0"/>
                <a:endCxn id="21" idx="0"/>
              </p:cNvCxnSpPr>
              <p:nvPr/>
            </p:nvCxnSpPr>
            <p:spPr>
              <a:xfrm flipV="1">
                <a:off x="3912947" y="3926681"/>
                <a:ext cx="200630" cy="143670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</p:cxnSp>
        </p:grpSp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254756F0-8BDA-4A51-864A-A015B87CB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86464"/>
              </p:ext>
            </p:extLst>
          </p:nvPr>
        </p:nvGraphicFramePr>
        <p:xfrm>
          <a:off x="6986757" y="1343773"/>
          <a:ext cx="1671021" cy="1532427"/>
        </p:xfrm>
        <a:graphic>
          <a:graphicData uri="http://schemas.openxmlformats.org/drawingml/2006/table">
            <a:tbl>
              <a:tblPr firstRow="1" bandRow="1"/>
              <a:tblGrid>
                <a:gridCol w="167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01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Arial Narrow" panose="020B0606020202030204" pitchFamily="34" charset="0"/>
                        </a:rPr>
                        <a:t>Dresser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Conditioning motion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Abrasive type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Abrasive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density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Abrasive configuration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6717488-6EA0-4411-9352-6291A7B40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29882"/>
              </p:ext>
            </p:extLst>
          </p:nvPr>
        </p:nvGraphicFramePr>
        <p:xfrm>
          <a:off x="2941878" y="1311497"/>
          <a:ext cx="1671021" cy="2708362"/>
        </p:xfrm>
        <a:graphic>
          <a:graphicData uri="http://schemas.openxmlformats.org/drawingml/2006/table">
            <a:tbl>
              <a:tblPr firstRow="1" bandRow="1"/>
              <a:tblGrid>
                <a:gridCol w="167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5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Arial Narrow" panose="020B0606020202030204" pitchFamily="34" charset="0"/>
                        </a:rPr>
                        <a:t>Slurry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Type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Abrasive size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pH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Value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Abrasive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hardness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Concentration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Flow rate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Additive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Zeta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potential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9B615D5B-F511-47D8-B109-AADE033864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7411"/>
              </p:ext>
            </p:extLst>
          </p:nvPr>
        </p:nvGraphicFramePr>
        <p:xfrm>
          <a:off x="5082654" y="1203924"/>
          <a:ext cx="1671021" cy="955219"/>
        </p:xfrm>
        <a:graphic>
          <a:graphicData uri="http://schemas.openxmlformats.org/drawingml/2006/table">
            <a:tbl>
              <a:tblPr firstRow="1" bandRow="1"/>
              <a:tblGrid>
                <a:gridCol w="167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01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Arial Narrow" panose="020B0606020202030204" pitchFamily="34" charset="0"/>
                        </a:rPr>
                        <a:t>Others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Temperature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Polishing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time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5871051D-6EB0-4FED-B082-92ACE41BE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014082"/>
              </p:ext>
            </p:extLst>
          </p:nvPr>
        </p:nvGraphicFramePr>
        <p:xfrm>
          <a:off x="3920828" y="4549552"/>
          <a:ext cx="1671021" cy="1532427"/>
        </p:xfrm>
        <a:graphic>
          <a:graphicData uri="http://schemas.openxmlformats.org/drawingml/2006/table">
            <a:tbl>
              <a:tblPr firstRow="1" bandRow="1"/>
              <a:tblGrid>
                <a:gridCol w="167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01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Arial Narrow" panose="020B0606020202030204" pitchFamily="34" charset="0"/>
                        </a:rPr>
                        <a:t>Wafer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Pressure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Pattern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hardness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Film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type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Wafer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size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B664644-ECA7-47CA-BB4B-7BF9D7001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310658"/>
              </p:ext>
            </p:extLst>
          </p:nvPr>
        </p:nvGraphicFramePr>
        <p:xfrm>
          <a:off x="6567210" y="4635614"/>
          <a:ext cx="1671021" cy="1532427"/>
        </p:xfrm>
        <a:graphic>
          <a:graphicData uri="http://schemas.openxmlformats.org/drawingml/2006/table">
            <a:tbl>
              <a:tblPr firstRow="1" bandRow="1"/>
              <a:tblGrid>
                <a:gridCol w="1671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01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dirty="0">
                          <a:latin typeface="Arial Narrow" panose="020B0606020202030204" pitchFamily="34" charset="0"/>
                        </a:rPr>
                        <a:t>Pad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Hardness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Compressibility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Relative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speed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6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 Narrow" panose="020B0606020202030204" pitchFamily="34" charset="0"/>
                        </a:rPr>
                        <a:t>Worn</a:t>
                      </a:r>
                      <a:r>
                        <a:rPr lang="en-US" sz="1600" baseline="0" dirty="0">
                          <a:latin typeface="Arial Narrow" panose="020B0606020202030204" pitchFamily="34" charset="0"/>
                        </a:rPr>
                        <a:t> degree</a:t>
                      </a:r>
                      <a:endParaRPr lang="en-US" sz="1600" dirty="0">
                        <a:latin typeface="Arial Narrow" panose="020B0606020202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7C94A58-096C-4B22-8461-BD32123B3A0D}"/>
              </a:ext>
            </a:extLst>
          </p:cNvPr>
          <p:cNvCxnSpPr/>
          <p:nvPr/>
        </p:nvCxnSpPr>
        <p:spPr bwMode="auto">
          <a:xfrm>
            <a:off x="4655932" y="2033756"/>
            <a:ext cx="1387737" cy="1151068"/>
          </a:xfrm>
          <a:prstGeom prst="straightConnector1">
            <a:avLst/>
          </a:prstGeom>
          <a:solidFill>
            <a:srgbClr val="33CCCC"/>
          </a:solidFill>
          <a:ln w="19050" cap="flat" cmpd="sng" algn="ctr">
            <a:solidFill>
              <a:srgbClr val="C00000"/>
            </a:solidFill>
            <a:prstDash val="sysDot"/>
            <a:round/>
            <a:headEnd type="oval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5A4B39B-B6BA-4869-B9BC-3D526759B4B4}"/>
              </a:ext>
            </a:extLst>
          </p:cNvPr>
          <p:cNvCxnSpPr>
            <a:endCxn id="27" idx="3"/>
          </p:cNvCxnSpPr>
          <p:nvPr/>
        </p:nvCxnSpPr>
        <p:spPr bwMode="auto">
          <a:xfrm flipV="1">
            <a:off x="4774266" y="3563522"/>
            <a:ext cx="654035" cy="944492"/>
          </a:xfrm>
          <a:prstGeom prst="straightConnector1">
            <a:avLst/>
          </a:prstGeom>
          <a:solidFill>
            <a:srgbClr val="33CCCC"/>
          </a:solidFill>
          <a:ln w="19050" cap="flat" cmpd="sng" algn="ctr">
            <a:solidFill>
              <a:srgbClr val="C00000"/>
            </a:solidFill>
            <a:prstDash val="sysDot"/>
            <a:round/>
            <a:headEnd type="oval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632678-162D-4421-95E8-BB073010021B}"/>
              </a:ext>
            </a:extLst>
          </p:cNvPr>
          <p:cNvCxnSpPr/>
          <p:nvPr/>
        </p:nvCxnSpPr>
        <p:spPr bwMode="auto">
          <a:xfrm flipH="1" flipV="1">
            <a:off x="6635339" y="3830283"/>
            <a:ext cx="806824" cy="796066"/>
          </a:xfrm>
          <a:prstGeom prst="straightConnector1">
            <a:avLst/>
          </a:prstGeom>
          <a:solidFill>
            <a:srgbClr val="33CCCC"/>
          </a:solidFill>
          <a:ln w="19050" cap="flat" cmpd="sng" algn="ctr">
            <a:solidFill>
              <a:srgbClr val="C00000"/>
            </a:solidFill>
            <a:prstDash val="sysDot"/>
            <a:round/>
            <a:headEnd type="oval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F61055-D32B-4A28-B06A-2A14AD692A89}"/>
              </a:ext>
            </a:extLst>
          </p:cNvPr>
          <p:cNvCxnSpPr>
            <a:endCxn id="24" idx="4"/>
          </p:cNvCxnSpPr>
          <p:nvPr/>
        </p:nvCxnSpPr>
        <p:spPr bwMode="auto">
          <a:xfrm flipH="1">
            <a:off x="7250965" y="2829821"/>
            <a:ext cx="524685" cy="637449"/>
          </a:xfrm>
          <a:prstGeom prst="straightConnector1">
            <a:avLst/>
          </a:prstGeom>
          <a:solidFill>
            <a:srgbClr val="33CCCC"/>
          </a:solidFill>
          <a:ln w="19050" cap="flat" cmpd="sng" algn="ctr">
            <a:solidFill>
              <a:srgbClr val="C00000"/>
            </a:solidFill>
            <a:prstDash val="sysDot"/>
            <a:round/>
            <a:headEnd type="oval" w="med" len="med"/>
            <a:tailEnd type="triangle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D8B3128-8D77-4DAB-AA1F-A62C86F1018F}"/>
              </a:ext>
            </a:extLst>
          </p:cNvPr>
          <p:cNvCxnSpPr/>
          <p:nvPr/>
        </p:nvCxnSpPr>
        <p:spPr bwMode="auto">
          <a:xfrm>
            <a:off x="9152629" y="1162386"/>
            <a:ext cx="10757" cy="5152913"/>
          </a:xfrm>
          <a:prstGeom prst="line">
            <a:avLst/>
          </a:prstGeom>
          <a:solidFill>
            <a:srgbClr val="33CCCC"/>
          </a:solidFill>
          <a:ln w="666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73E5B8-2543-457C-A1F7-FA7EA81027B2}"/>
              </a:ext>
            </a:extLst>
          </p:cNvPr>
          <p:cNvGrpSpPr/>
          <p:nvPr/>
        </p:nvGrpSpPr>
        <p:grpSpPr>
          <a:xfrm rot="5400000">
            <a:off x="8593233" y="3211881"/>
            <a:ext cx="1052511" cy="804867"/>
            <a:chOff x="5486402" y="3157533"/>
            <a:chExt cx="1052511" cy="8048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C858094-232E-4EE9-A2CD-FAC03F3AF05B}"/>
                </a:ext>
              </a:extLst>
            </p:cNvPr>
            <p:cNvCxnSpPr/>
            <p:nvPr/>
          </p:nvCxnSpPr>
          <p:spPr>
            <a:xfrm>
              <a:off x="5738815" y="3962400"/>
              <a:ext cx="548640" cy="0"/>
            </a:xfrm>
            <a:prstGeom prst="line">
              <a:avLst/>
            </a:prstGeom>
            <a:noFill/>
            <a:ln w="28575" cap="flat" cmpd="sng" algn="ctr">
              <a:solidFill>
                <a:srgbClr val="FFCC99"/>
              </a:solidFill>
              <a:prstDash val="soli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860F498-287B-4E10-9DA3-C0B097C03D7A}"/>
                </a:ext>
              </a:extLst>
            </p:cNvPr>
            <p:cNvCxnSpPr/>
            <p:nvPr/>
          </p:nvCxnSpPr>
          <p:spPr>
            <a:xfrm>
              <a:off x="5738815" y="3900489"/>
              <a:ext cx="548640" cy="0"/>
            </a:xfrm>
            <a:prstGeom prst="line">
              <a:avLst/>
            </a:prstGeom>
            <a:noFill/>
            <a:ln w="57150" cap="flat" cmpd="sng" algn="ctr">
              <a:solidFill>
                <a:srgbClr val="FFCC99"/>
              </a:solidFill>
              <a:prstDash val="soli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41F212C-1D98-49A9-9BAF-4DF697B0F945}"/>
                </a:ext>
              </a:extLst>
            </p:cNvPr>
            <p:cNvCxnSpPr/>
            <p:nvPr/>
          </p:nvCxnSpPr>
          <p:spPr>
            <a:xfrm>
              <a:off x="5738815" y="3833815"/>
              <a:ext cx="548640" cy="0"/>
            </a:xfrm>
            <a:prstGeom prst="line">
              <a:avLst/>
            </a:prstGeom>
            <a:noFill/>
            <a:ln w="28575" cap="flat" cmpd="sng" algn="ctr">
              <a:solidFill>
                <a:srgbClr val="FFCC99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A6C4422-2459-48BE-B4C8-2458023AE824}"/>
                </a:ext>
              </a:extLst>
            </p:cNvPr>
            <p:cNvCxnSpPr/>
            <p:nvPr/>
          </p:nvCxnSpPr>
          <p:spPr>
            <a:xfrm>
              <a:off x="5738815" y="3771904"/>
              <a:ext cx="548640" cy="0"/>
            </a:xfrm>
            <a:prstGeom prst="line">
              <a:avLst/>
            </a:prstGeom>
            <a:noFill/>
            <a:ln w="57150" cap="flat" cmpd="sng" algn="ctr">
              <a:solidFill>
                <a:srgbClr val="FFCC99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9A123BB-5969-4A43-9E73-34BE5851876C}"/>
                </a:ext>
              </a:extLst>
            </p:cNvPr>
            <p:cNvCxnSpPr/>
            <p:nvPr/>
          </p:nvCxnSpPr>
          <p:spPr>
            <a:xfrm>
              <a:off x="5738815" y="3709985"/>
              <a:ext cx="548640" cy="0"/>
            </a:xfrm>
            <a:prstGeom prst="line">
              <a:avLst/>
            </a:prstGeom>
            <a:noFill/>
            <a:ln w="28575" cap="flat" cmpd="sng" algn="ctr">
              <a:solidFill>
                <a:srgbClr val="FFCC99"/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CBB4D2E-68CD-47A8-87D2-1933FB5A9CE9}"/>
                </a:ext>
              </a:extLst>
            </p:cNvPr>
            <p:cNvCxnSpPr/>
            <p:nvPr/>
          </p:nvCxnSpPr>
          <p:spPr>
            <a:xfrm>
              <a:off x="5738815" y="3648074"/>
              <a:ext cx="548640" cy="0"/>
            </a:xfrm>
            <a:prstGeom prst="line">
              <a:avLst/>
            </a:prstGeom>
            <a:noFill/>
            <a:ln w="57150" cap="flat" cmpd="sng" algn="ctr">
              <a:solidFill>
                <a:srgbClr val="FFCC99"/>
              </a:solidFill>
              <a:prstDash val="soli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78D5FFA-DE0F-44F9-852E-7B8FC0B7D867}"/>
                </a:ext>
              </a:extLst>
            </p:cNvPr>
            <p:cNvCxnSpPr/>
            <p:nvPr/>
          </p:nvCxnSpPr>
          <p:spPr>
            <a:xfrm>
              <a:off x="5738815" y="3581400"/>
              <a:ext cx="548640" cy="0"/>
            </a:xfrm>
            <a:prstGeom prst="line">
              <a:avLst/>
            </a:prstGeom>
            <a:noFill/>
            <a:ln w="28575" cap="flat" cmpd="sng" algn="ctr">
              <a:solidFill>
                <a:srgbClr val="FFCC99"/>
              </a:solidFill>
              <a:prstDash val="soli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A4C5D8B-77B9-46D6-BAC4-DBB6771D8EF5}"/>
                </a:ext>
              </a:extLst>
            </p:cNvPr>
            <p:cNvCxnSpPr/>
            <p:nvPr/>
          </p:nvCxnSpPr>
          <p:spPr>
            <a:xfrm>
              <a:off x="5738815" y="3519489"/>
              <a:ext cx="548640" cy="0"/>
            </a:xfrm>
            <a:prstGeom prst="line">
              <a:avLst/>
            </a:prstGeom>
            <a:noFill/>
            <a:ln w="57150" cap="flat" cmpd="sng" algn="ctr">
              <a:solidFill>
                <a:srgbClr val="FFCC99"/>
              </a:solidFill>
              <a:prstDash val="solid"/>
            </a:ln>
            <a:effectLst/>
          </p:spPr>
        </p:cxnSp>
        <p:sp>
          <p:nvSpPr>
            <p:cNvPr id="52" name="Right Arrow 173">
              <a:extLst>
                <a:ext uri="{FF2B5EF4-FFF2-40B4-BE49-F238E27FC236}">
                  <a16:creationId xmlns:a16="http://schemas.microsoft.com/office/drawing/2014/main" id="{CC46D874-3613-404D-9CE3-175DF5594DE9}"/>
                </a:ext>
              </a:extLst>
            </p:cNvPr>
            <p:cNvSpPr/>
            <p:nvPr/>
          </p:nvSpPr>
          <p:spPr>
            <a:xfrm rot="16200000">
              <a:off x="5860258" y="2783677"/>
              <a:ext cx="304800" cy="1052511"/>
            </a:xfrm>
            <a:prstGeom prst="rightArrow">
              <a:avLst/>
            </a:prstGeom>
            <a:solidFill>
              <a:srgbClr val="FFCC99"/>
            </a:solidFill>
            <a:ln w="25400" cap="flat" cmpd="sng" algn="ctr">
              <a:solidFill>
                <a:srgbClr val="FFCC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 Antiqua"/>
                <a:ea typeface="+mn-ea"/>
                <a:cs typeface="+mn-cs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120AFCB-1066-43AB-8480-36E1F7C3D36C}"/>
              </a:ext>
            </a:extLst>
          </p:cNvPr>
          <p:cNvSpPr txBox="1"/>
          <p:nvPr/>
        </p:nvSpPr>
        <p:spPr>
          <a:xfrm>
            <a:off x="9787329" y="3227854"/>
            <a:ext cx="1495313" cy="707886"/>
          </a:xfrm>
          <a:prstGeom prst="rect">
            <a:avLst/>
          </a:prstGeom>
          <a:solidFill>
            <a:srgbClr val="33CCCC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/>
              </a:rPr>
              <a:t>MRR [nm/min]</a:t>
            </a:r>
          </a:p>
        </p:txBody>
      </p:sp>
    </p:spTree>
    <p:extLst>
      <p:ext uri="{BB962C8B-B14F-4D97-AF65-F5344CB8AC3E}">
        <p14:creationId xmlns:p14="http://schemas.microsoft.com/office/powerpoint/2010/main" val="1058833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7073-7685-43DD-9421-76EC5C38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MRR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1DC34-75B0-45B5-8C26-39635D83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34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6D1685-0B30-4EE0-90D7-143D4F0A152C}"/>
              </a:ext>
            </a:extLst>
          </p:cNvPr>
          <p:cNvSpPr/>
          <p:nvPr/>
        </p:nvSpPr>
        <p:spPr>
          <a:xfrm>
            <a:off x="2095500" y="1051444"/>
            <a:ext cx="4305300" cy="679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212725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1:</a:t>
            </a:r>
            <a:r>
              <a:rPr lang="en-US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Pressure</a:t>
            </a:r>
            <a:r>
              <a:rPr 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relative </a:t>
            </a:r>
            <a:r>
              <a:rPr lang="en-US" sz="1700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rotational speed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5959973-38FE-4DED-A453-C18E71750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" r="-1"/>
          <a:stretch/>
        </p:blipFill>
        <p:spPr>
          <a:xfrm>
            <a:off x="3073151" y="3351347"/>
            <a:ext cx="2860923" cy="2485036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28627FD-DD93-4566-BADE-3A902C0B9259}"/>
              </a:ext>
            </a:extLst>
          </p:cNvPr>
          <p:cNvGrpSpPr/>
          <p:nvPr/>
        </p:nvGrpSpPr>
        <p:grpSpPr>
          <a:xfrm>
            <a:off x="3136057" y="1722304"/>
            <a:ext cx="2484276" cy="652718"/>
            <a:chOff x="1259632" y="1408130"/>
            <a:chExt cx="2484276" cy="652718"/>
          </a:xfrm>
        </p:grpSpPr>
        <p:graphicFrame>
          <p:nvGraphicFramePr>
            <p:cNvPr id="37" name="Object 36">
              <a:extLst>
                <a:ext uri="{FF2B5EF4-FFF2-40B4-BE49-F238E27FC236}">
                  <a16:creationId xmlns:a16="http://schemas.microsoft.com/office/drawing/2014/main" id="{7F0DA639-47A9-429C-8AA0-39542F98E7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7644" y="1408130"/>
            <a:ext cx="1440160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2" name="Equation" r:id="rId4" imgW="799753" imgH="203112" progId="Equation.DSMT4">
                    <p:embed/>
                  </p:oleObj>
                </mc:Choice>
                <mc:Fallback>
                  <p:oleObj name="Equation" r:id="rId4" imgW="799753" imgH="203112" progId="Equation.DSMT4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1408130"/>
                          <a:ext cx="1440160" cy="36004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380F19-09DD-4264-8E8D-0D99A58C0569}"/>
                </a:ext>
              </a:extLst>
            </p:cNvPr>
            <p:cNvCxnSpPr/>
            <p:nvPr/>
          </p:nvCxnSpPr>
          <p:spPr>
            <a:xfrm flipH="1">
              <a:off x="1763688" y="1696162"/>
              <a:ext cx="360040" cy="18002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BE6947-F39E-4A29-AA23-92F8E8DC7369}"/>
                </a:ext>
              </a:extLst>
            </p:cNvPr>
            <p:cNvSpPr txBox="1"/>
            <p:nvPr/>
          </p:nvSpPr>
          <p:spPr>
            <a:xfrm>
              <a:off x="1259632" y="1876182"/>
              <a:ext cx="576064" cy="184666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lIns="4572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Constant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00F140-4337-43B3-913F-43386493D563}"/>
                </a:ext>
              </a:extLst>
            </p:cNvPr>
            <p:cNvCxnSpPr/>
            <p:nvPr/>
          </p:nvCxnSpPr>
          <p:spPr>
            <a:xfrm>
              <a:off x="2339752" y="1696162"/>
              <a:ext cx="0" cy="18002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4DB909-0656-4690-AC4E-D431584624F9}"/>
                </a:ext>
              </a:extLst>
            </p:cNvPr>
            <p:cNvSpPr txBox="1"/>
            <p:nvPr/>
          </p:nvSpPr>
          <p:spPr>
            <a:xfrm>
              <a:off x="2051720" y="1871536"/>
              <a:ext cx="576064" cy="184666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lIns="4572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Pressure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5BBB94-06B4-4084-9E37-0B258B13657D}"/>
                </a:ext>
              </a:extLst>
            </p:cNvPr>
            <p:cNvCxnSpPr/>
            <p:nvPr/>
          </p:nvCxnSpPr>
          <p:spPr>
            <a:xfrm>
              <a:off x="2591780" y="1696162"/>
              <a:ext cx="324036" cy="18002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28361DA-4DCF-487F-B0FF-EB3BDB053A4A}"/>
                </a:ext>
              </a:extLst>
            </p:cNvPr>
            <p:cNvSpPr txBox="1"/>
            <p:nvPr/>
          </p:nvSpPr>
          <p:spPr>
            <a:xfrm>
              <a:off x="2807804" y="1871536"/>
              <a:ext cx="936104" cy="184666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lIns="4572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Relative speed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FA45C82-6C65-4E15-ADF1-471D1F834205}"/>
              </a:ext>
            </a:extLst>
          </p:cNvPr>
          <p:cNvSpPr/>
          <p:nvPr/>
        </p:nvSpPr>
        <p:spPr>
          <a:xfrm>
            <a:off x="2670052" y="5880011"/>
            <a:ext cx="2997323" cy="600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[1] Preston, J. Society of Glass Technology, 1927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[2] Tseng and Wang, J. </a:t>
            </a:r>
            <a:r>
              <a:rPr lang="en-US" altLang="zh-CN" sz="1100" dirty="0" err="1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Electrochemcial</a:t>
            </a:r>
            <a:r>
              <a:rPr lang="en-US" altLang="zh-CN" sz="1100" dirty="0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 Society, 1999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[3] Figure from </a:t>
            </a:r>
            <a:r>
              <a:rPr lang="en-US" altLang="zh-CN" sz="1100" dirty="0" err="1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Klocke</a:t>
            </a:r>
            <a:r>
              <a:rPr lang="en-US" altLang="zh-CN" sz="1100" dirty="0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 and </a:t>
            </a:r>
            <a:r>
              <a:rPr lang="en-US" altLang="zh-CN" sz="1100" dirty="0" err="1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Zunke</a:t>
            </a:r>
            <a:r>
              <a:rPr lang="en-US" altLang="zh-CN" sz="1100" dirty="0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, CIRP Annals, 2009</a:t>
            </a:r>
            <a:endParaRPr lang="en-US" sz="1100" dirty="0">
              <a:solidFill>
                <a:srgbClr val="808080">
                  <a:lumMod val="50000"/>
                </a:srgbClr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6130104-6426-4B1F-9C95-A72689BFFBC1}"/>
              </a:ext>
            </a:extLst>
          </p:cNvPr>
          <p:cNvSpPr/>
          <p:nvPr/>
        </p:nvSpPr>
        <p:spPr>
          <a:xfrm>
            <a:off x="6134099" y="1050092"/>
            <a:ext cx="4695825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212725" fontAlgn="base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2:</a:t>
            </a:r>
            <a:r>
              <a:rPr lang="en-US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Abrasive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number, geometry, pad </a:t>
            </a:r>
            <a:r>
              <a:rPr lang="en-US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hardness</a:t>
            </a:r>
            <a:r>
              <a:rPr lang="en-US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47E174-D159-4C7A-97AB-41A04A87A432}"/>
              </a:ext>
            </a:extLst>
          </p:cNvPr>
          <p:cNvGrpSpPr/>
          <p:nvPr/>
        </p:nvGrpSpPr>
        <p:grpSpPr>
          <a:xfrm>
            <a:off x="7182855" y="1751122"/>
            <a:ext cx="3694695" cy="693368"/>
            <a:chOff x="791580" y="2960948"/>
            <a:chExt cx="3694695" cy="693368"/>
          </a:xfrm>
        </p:grpSpPr>
        <p:graphicFrame>
          <p:nvGraphicFramePr>
            <p:cNvPr id="47" name="Object 46">
              <a:extLst>
                <a:ext uri="{FF2B5EF4-FFF2-40B4-BE49-F238E27FC236}">
                  <a16:creationId xmlns:a16="http://schemas.microsoft.com/office/drawing/2014/main" id="{88651EC1-B633-4ED4-B9FD-E1EB104A60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67644" y="2960948"/>
            <a:ext cx="1710519" cy="3095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3" name="Equation" r:id="rId6" imgW="1002865" imgH="177723" progId="Equation.DSMT4">
                    <p:embed/>
                  </p:oleObj>
                </mc:Choice>
                <mc:Fallback>
                  <p:oleObj name="Equation" r:id="rId6" imgW="1002865" imgH="177723" progId="Equation.DSMT4">
                    <p:embed/>
                    <p:pic>
                      <p:nvPicPr>
                        <p:cNvPr id="27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644" y="2960948"/>
                          <a:ext cx="1710519" cy="30952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2AC759D-293A-4698-8631-13CB286FDE71}"/>
                </a:ext>
              </a:extLst>
            </p:cNvPr>
            <p:cNvCxnSpPr/>
            <p:nvPr/>
          </p:nvCxnSpPr>
          <p:spPr>
            <a:xfrm flipH="1">
              <a:off x="1447800" y="3289630"/>
              <a:ext cx="675928" cy="19652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E0D05A8-9299-46B5-934D-86DB2E7C6CAD}"/>
                </a:ext>
              </a:extLst>
            </p:cNvPr>
            <p:cNvSpPr txBox="1"/>
            <p:nvPr/>
          </p:nvSpPr>
          <p:spPr>
            <a:xfrm>
              <a:off x="791580" y="3469650"/>
              <a:ext cx="828092" cy="184666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lIns="4572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Wafer density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7100614-EFA3-45F5-95A4-7CF36570DC13}"/>
                </a:ext>
              </a:extLst>
            </p:cNvPr>
            <p:cNvCxnSpPr/>
            <p:nvPr/>
          </p:nvCxnSpPr>
          <p:spPr>
            <a:xfrm>
              <a:off x="2339752" y="3289630"/>
              <a:ext cx="0" cy="18002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E2E7E4-7384-47A8-AA4F-AFF687A4A2A4}"/>
                </a:ext>
              </a:extLst>
            </p:cNvPr>
            <p:cNvSpPr txBox="1"/>
            <p:nvPr/>
          </p:nvSpPr>
          <p:spPr>
            <a:xfrm>
              <a:off x="1691680" y="3465004"/>
              <a:ext cx="1044116" cy="184666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lIns="4572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Abrasive number 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FB87481-5790-4C8F-8559-83087C77928A}"/>
                </a:ext>
              </a:extLst>
            </p:cNvPr>
            <p:cNvCxnSpPr/>
            <p:nvPr/>
          </p:nvCxnSpPr>
          <p:spPr>
            <a:xfrm>
              <a:off x="2591780" y="3289630"/>
              <a:ext cx="324036" cy="180020"/>
            </a:xfrm>
            <a:prstGeom prst="line">
              <a:avLst/>
            </a:prstGeom>
            <a:ln>
              <a:solidFill>
                <a:schemeClr val="bg2">
                  <a:lumMod val="40000"/>
                  <a:lumOff val="60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E9142DB-01F3-47B3-BC7C-50436DF2F8E9}"/>
                </a:ext>
              </a:extLst>
            </p:cNvPr>
            <p:cNvSpPr txBox="1"/>
            <p:nvPr/>
          </p:nvSpPr>
          <p:spPr>
            <a:xfrm>
              <a:off x="2807803" y="3465004"/>
              <a:ext cx="1678472" cy="184666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txBody>
            <a:bodyPr wrap="square" lIns="45720" tIns="0" rIns="0" bIns="0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Removal by single abrasive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DE0D2B5-106C-4488-9304-3A9F9F605778}"/>
              </a:ext>
            </a:extLst>
          </p:cNvPr>
          <p:cNvSpPr/>
          <p:nvPr/>
        </p:nvSpPr>
        <p:spPr>
          <a:xfrm>
            <a:off x="9991539" y="5083309"/>
            <a:ext cx="1047936" cy="9387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(Luo and </a:t>
            </a:r>
            <a:r>
              <a:rPr lang="en-US" altLang="zh-CN" sz="1100" dirty="0" err="1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Dornfeld</a:t>
            </a:r>
            <a:r>
              <a:rPr lang="en-US" altLang="zh-CN" sz="1100" dirty="0">
                <a:solidFill>
                  <a:srgbClr val="808080">
                    <a:lumMod val="50000"/>
                  </a:srgbClr>
                </a:solidFill>
                <a:latin typeface="Arial Narrow" panose="020B0606020202030204" pitchFamily="34" charset="0"/>
              </a:rPr>
              <a:t>, IEEE Semiconductor Manufacturing, 2001)</a:t>
            </a:r>
            <a:endParaRPr lang="en-US" sz="1100" dirty="0">
              <a:solidFill>
                <a:srgbClr val="808080">
                  <a:lumMod val="50000"/>
                </a:srgbClr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A750EC-A8EE-4BD4-91C1-2CFA4319909D}"/>
              </a:ext>
            </a:extLst>
          </p:cNvPr>
          <p:cNvSpPr/>
          <p:nvPr/>
        </p:nvSpPr>
        <p:spPr>
          <a:xfrm>
            <a:off x="1876425" y="2447685"/>
            <a:ext cx="442912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2675" lvl="2" indent="-280988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en-US" sz="1500" dirty="0">
                <a:latin typeface="+mj-lt"/>
              </a:rPr>
              <a:t>Preston Equation </a:t>
            </a:r>
            <a:r>
              <a:rPr lang="en-US" altLang="en-US" sz="1500" baseline="30000" dirty="0">
                <a:latin typeface="+mj-lt"/>
              </a:rPr>
              <a:t>[1]</a:t>
            </a:r>
          </a:p>
          <a:p>
            <a:pPr marL="1082675" lvl="2" indent="-280988">
              <a:spcBef>
                <a:spcPts val="600"/>
              </a:spcBef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altLang="en-US" sz="1500" dirty="0">
                <a:latin typeface="+mj-lt"/>
              </a:rPr>
              <a:t>Exponential coefficients, </a:t>
            </a:r>
            <a:r>
              <a:rPr lang="el-GR" altLang="en-US" sz="1500" dirty="0">
                <a:latin typeface="+mj-lt"/>
              </a:rPr>
              <a:t>α</a:t>
            </a:r>
            <a:r>
              <a:rPr lang="en-US" altLang="en-US" sz="1500" dirty="0">
                <a:latin typeface="+mj-lt"/>
              </a:rPr>
              <a:t> and </a:t>
            </a:r>
            <a:r>
              <a:rPr lang="el-GR" altLang="en-US" sz="1500" dirty="0">
                <a:latin typeface="+mj-lt"/>
              </a:rPr>
              <a:t>β</a:t>
            </a:r>
            <a:r>
              <a:rPr lang="en-US" altLang="en-US" sz="1500" dirty="0">
                <a:latin typeface="+mj-lt"/>
              </a:rPr>
              <a:t>, vary with wafer materials, within [0, 1] </a:t>
            </a:r>
            <a:r>
              <a:rPr lang="en-US" altLang="en-US" sz="1500" baseline="30000" dirty="0">
                <a:latin typeface="+mj-lt"/>
              </a:rPr>
              <a:t>[2]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A6E4959-88E6-4A4A-A5B0-040745C29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0337" y="2519422"/>
            <a:ext cx="4347663" cy="1829232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4BFC5947-73C2-4562-8ACE-BB3C14D5CF8F}"/>
              </a:ext>
            </a:extLst>
          </p:cNvPr>
          <p:cNvGrpSpPr/>
          <p:nvPr/>
        </p:nvGrpSpPr>
        <p:grpSpPr>
          <a:xfrm>
            <a:off x="6372225" y="4316989"/>
            <a:ext cx="3390900" cy="1973795"/>
            <a:chOff x="4276725" y="4174265"/>
            <a:chExt cx="3390900" cy="197379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F1EC55A-9BA3-48ED-9E5A-BF471099A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725" y="4174265"/>
              <a:ext cx="3390900" cy="189860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20742F2-F4C4-4F29-9020-4ED6495AF579}"/>
                </a:ext>
              </a:extLst>
            </p:cNvPr>
            <p:cNvSpPr txBox="1"/>
            <p:nvPr/>
          </p:nvSpPr>
          <p:spPr>
            <a:xfrm>
              <a:off x="5067300" y="5886450"/>
              <a:ext cx="10191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 Narrow" panose="020B0606020202030204" pitchFamily="34" charset="0"/>
                </a:rPr>
                <a:t>Abrasive size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F913A65-C316-46A3-9940-BE562C3B0F66}"/>
              </a:ext>
            </a:extLst>
          </p:cNvPr>
          <p:cNvSpPr txBox="1"/>
          <p:nvPr/>
        </p:nvSpPr>
        <p:spPr>
          <a:xfrm>
            <a:off x="2095500" y="3314549"/>
            <a:ext cx="971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SSiC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: sintered silicon carbide</a:t>
            </a:r>
          </a:p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HIPSN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: hot-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isostatically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pressed silicon nitride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23E29D-F73A-443D-A29F-AB376DF962AD}"/>
              </a:ext>
            </a:extLst>
          </p:cNvPr>
          <p:cNvSpPr txBox="1"/>
          <p:nvPr/>
        </p:nvSpPr>
        <p:spPr>
          <a:xfrm>
            <a:off x="2095500" y="4667099"/>
            <a:ext cx="1057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Ceria: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ceria oxide</a:t>
            </a:r>
          </a:p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Zirconia: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Zirconium oxide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36792D-CC58-47FC-9E3D-E65CA000BE17}"/>
              </a:ext>
            </a:extLst>
          </p:cNvPr>
          <p:cNvSpPr txBox="1"/>
          <p:nvPr/>
        </p:nvSpPr>
        <p:spPr>
          <a:xfrm>
            <a:off x="9753600" y="3543149"/>
            <a:ext cx="13811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b: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ratio of the real contact area between abrasives and wafer over apparent area, determined by </a:t>
            </a:r>
            <a:r>
              <a:rPr lang="en-US" sz="11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applied pressure on wafer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and wafer’s </a:t>
            </a:r>
            <a:r>
              <a:rPr lang="en-US" sz="11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Young’s modulus </a:t>
            </a:r>
          </a:p>
        </p:txBody>
      </p:sp>
    </p:spTree>
    <p:extLst>
      <p:ext uri="{BB962C8B-B14F-4D97-AF65-F5344CB8AC3E}">
        <p14:creationId xmlns:p14="http://schemas.microsoft.com/office/powerpoint/2010/main" val="392279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4" grpId="0" animBg="1"/>
      <p:bldP spid="45" grpId="0"/>
      <p:bldP spid="54" grpId="0" animBg="1"/>
      <p:bldP spid="55" grpId="0"/>
      <p:bldP spid="60" grpId="0"/>
      <p:bldP spid="61" grpId="0"/>
      <p:bldP spid="6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02B7-BCEC-46CA-8F04-37FE753B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MRR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B2F22-47B6-4245-9672-587DEA3D8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20F88-CC27-4415-8065-4442A94A5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660" y="1690066"/>
            <a:ext cx="2538577" cy="1662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2C9E4-3294-431D-8B38-7193CBF8B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91" y="1423144"/>
            <a:ext cx="2468510" cy="22929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8C9BDB-4086-4119-A45E-F9E6A6DB5D19}"/>
              </a:ext>
            </a:extLst>
          </p:cNvPr>
          <p:cNvSpPr/>
          <p:nvPr/>
        </p:nvSpPr>
        <p:spPr>
          <a:xfrm>
            <a:off x="5486400" y="4513909"/>
            <a:ext cx="5505451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1" indent="-212725" defTabSz="914400" fontAlgn="base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modeling MRR:</a:t>
            </a:r>
          </a:p>
          <a:p>
            <a:pPr marL="1028700" lvl="1" indent="-342900" defTabSz="914400" fontAlgn="base">
              <a:spcBef>
                <a:spcPct val="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 to include all process parameters considered in one model </a:t>
            </a:r>
          </a:p>
          <a:p>
            <a:pPr marL="1028700" lvl="1" indent="-342900" defTabSz="914400" fontAlgn="base">
              <a:spcBef>
                <a:spcPct val="0"/>
              </a:spcBef>
              <a:spcAft>
                <a:spcPts val="60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ü"/>
            </a:pPr>
            <a:r>
              <a:rPr lang="en-US" sz="1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to quantitative effect of chemical reaction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ACCF9-ACA4-4F73-B399-4F6247E0D212}"/>
              </a:ext>
            </a:extLst>
          </p:cNvPr>
          <p:cNvSpPr/>
          <p:nvPr/>
        </p:nvSpPr>
        <p:spPr>
          <a:xfrm>
            <a:off x="2475876" y="961325"/>
            <a:ext cx="2701381" cy="549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defTabSz="914400" fontAlgn="base">
              <a:lnSpc>
                <a:spcPct val="110000"/>
              </a:lnSpc>
              <a:buClr>
                <a:srgbClr val="C00000"/>
              </a:buClr>
            </a:pPr>
            <a:r>
              <a:rPr lang="en-US" sz="1600" u="sng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MRR vs. Wafer Hardness</a:t>
            </a:r>
          </a:p>
          <a:p>
            <a:pPr marL="0" lvl="1" algn="ctr" defTabSz="914400" fontAlgn="base">
              <a:lnSpc>
                <a:spcPct val="110000"/>
              </a:lnSpc>
              <a:buClr>
                <a:srgbClr val="C00000"/>
              </a:buClr>
            </a:pPr>
            <a:r>
              <a:rPr 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Dambon</a:t>
            </a:r>
            <a:r>
              <a:rPr 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1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Demmer</a:t>
            </a:r>
            <a:r>
              <a:rPr 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CRIP Annals, 2006)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E1BEFB-BD93-48F4-8E14-493AF44D0373}"/>
              </a:ext>
            </a:extLst>
          </p:cNvPr>
          <p:cNvSpPr/>
          <p:nvPr/>
        </p:nvSpPr>
        <p:spPr>
          <a:xfrm>
            <a:off x="2658970" y="3552125"/>
            <a:ext cx="2316147" cy="549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defTabSz="914400" fontAlgn="base">
              <a:lnSpc>
                <a:spcPct val="110000"/>
              </a:lnSpc>
              <a:buClr>
                <a:srgbClr val="C00000"/>
              </a:buClr>
            </a:pPr>
            <a:r>
              <a:rPr lang="en-US" sz="1600" u="sng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MRR vs. Chemical Effect</a:t>
            </a:r>
          </a:p>
          <a:p>
            <a:pPr marL="0" lvl="1" algn="ctr" defTabSz="914400" fontAlgn="base">
              <a:lnSpc>
                <a:spcPct val="110000"/>
              </a:lnSpc>
              <a:buClr>
                <a:srgbClr val="C00000"/>
              </a:buClr>
            </a:pPr>
            <a:r>
              <a:rPr 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(Lee and </a:t>
            </a:r>
            <a:r>
              <a:rPr lang="en-US" sz="1100" dirty="0" err="1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Jeong</a:t>
            </a:r>
            <a:r>
              <a:rPr 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CRIP Annals, 2009)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41B8E4-9985-452D-8E48-3E4681F5552B}"/>
              </a:ext>
            </a:extLst>
          </p:cNvPr>
          <p:cNvSpPr/>
          <p:nvPr/>
        </p:nvSpPr>
        <p:spPr>
          <a:xfrm>
            <a:off x="5707670" y="961325"/>
            <a:ext cx="2295693" cy="549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defTabSz="914400" fontAlgn="base">
              <a:lnSpc>
                <a:spcPct val="110000"/>
              </a:lnSpc>
              <a:buClr>
                <a:srgbClr val="C00000"/>
              </a:buClr>
            </a:pPr>
            <a:r>
              <a:rPr lang="en-US" sz="1600" u="sng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MRR vs. Polishing Agent</a:t>
            </a:r>
          </a:p>
          <a:p>
            <a:pPr marL="0" lvl="1" algn="ctr" defTabSz="914400" fontAlgn="base">
              <a:lnSpc>
                <a:spcPct val="110000"/>
              </a:lnSpc>
              <a:buClr>
                <a:srgbClr val="C00000"/>
              </a:buClr>
            </a:pPr>
            <a:r>
              <a:rPr 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(Takaya et al, CRIP Annals, 2011)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32AAE9-63BB-4AAB-A7A7-59A0D3E30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340" y="4072721"/>
            <a:ext cx="3056935" cy="22557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BF203F-011A-47E4-8984-C7DE7ECFD9BA}"/>
              </a:ext>
            </a:extLst>
          </p:cNvPr>
          <p:cNvSpPr/>
          <p:nvPr/>
        </p:nvSpPr>
        <p:spPr>
          <a:xfrm>
            <a:off x="8443535" y="970850"/>
            <a:ext cx="2157963" cy="549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ctr" defTabSz="914400" fontAlgn="base">
              <a:lnSpc>
                <a:spcPct val="110000"/>
              </a:lnSpc>
              <a:buClr>
                <a:srgbClr val="C00000"/>
              </a:buClr>
            </a:pPr>
            <a:r>
              <a:rPr lang="en-US" sz="1600" u="sng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MRR vs. Pad Condition</a:t>
            </a:r>
          </a:p>
          <a:p>
            <a:pPr marL="0" lvl="1" algn="ctr" defTabSz="914400" fontAlgn="base">
              <a:lnSpc>
                <a:spcPct val="110000"/>
              </a:lnSpc>
              <a:buClr>
                <a:srgbClr val="C00000"/>
              </a:buClr>
            </a:pPr>
            <a:r>
              <a:rPr lang="en-US" sz="1100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(Byrne et al, CRIP Annals, 1999)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B653AC-EFE2-4B50-87E4-3DC54E864AE3}"/>
              </a:ext>
            </a:extLst>
          </p:cNvPr>
          <p:cNvGrpSpPr/>
          <p:nvPr/>
        </p:nvGrpSpPr>
        <p:grpSpPr>
          <a:xfrm>
            <a:off x="1993270" y="1526780"/>
            <a:ext cx="3493130" cy="1908907"/>
            <a:chOff x="240670" y="1481364"/>
            <a:chExt cx="3493130" cy="190890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18F646-2606-4DA3-8036-2670914E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113" y="1481364"/>
              <a:ext cx="3266687" cy="190890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C9AC5A-F8BD-49FF-8F65-D49E7A96F2FB}"/>
                </a:ext>
              </a:extLst>
            </p:cNvPr>
            <p:cNvSpPr txBox="1"/>
            <p:nvPr/>
          </p:nvSpPr>
          <p:spPr>
            <a:xfrm rot="16200000">
              <a:off x="-257175" y="2007944"/>
              <a:ext cx="1257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1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MRR nm/min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7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B344-8900-4A1A-A608-17B0E57D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100" y="2903537"/>
            <a:ext cx="9248776" cy="619125"/>
          </a:xfrm>
        </p:spPr>
        <p:txBody>
          <a:bodyPr/>
          <a:lstStyle/>
          <a:p>
            <a:r>
              <a:rPr lang="en-US" sz="4800" dirty="0"/>
              <a:t>Process Monitoring in </a:t>
            </a:r>
            <a:br>
              <a:rPr lang="en-US" sz="4800" dirty="0"/>
            </a:br>
            <a:r>
              <a:rPr lang="en-US" sz="4800" dirty="0"/>
              <a:t>Additive Manufacturing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8F64E-DA55-40E5-8396-29496E73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F1870-E8DC-4074-81D5-5323747A937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253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2C9A7-2EED-4C83-9A5C-06EA3F6E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AM: Milestones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413FB-5BF8-47F5-BF00-90490F7A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F424A7-34BA-4847-A70F-FBE46B6E97DE}"/>
              </a:ext>
            </a:extLst>
          </p:cNvPr>
          <p:cNvGrpSpPr/>
          <p:nvPr/>
        </p:nvGrpSpPr>
        <p:grpSpPr>
          <a:xfrm>
            <a:off x="2276812" y="3516784"/>
            <a:ext cx="8783143" cy="403624"/>
            <a:chOff x="257512" y="3410409"/>
            <a:chExt cx="8783143" cy="403624"/>
          </a:xfrm>
        </p:grpSpPr>
        <p:grpSp>
          <p:nvGrpSpPr>
            <p:cNvPr id="6" name="1 Grupo">
              <a:extLst>
                <a:ext uri="{FF2B5EF4-FFF2-40B4-BE49-F238E27FC236}">
                  <a16:creationId xmlns:a16="http://schemas.microsoft.com/office/drawing/2014/main" id="{94C8B450-58BD-4DD2-86BC-3918171419AB}"/>
                </a:ext>
              </a:extLst>
            </p:cNvPr>
            <p:cNvGrpSpPr/>
            <p:nvPr/>
          </p:nvGrpSpPr>
          <p:grpSpPr>
            <a:xfrm>
              <a:off x="257512" y="3411290"/>
              <a:ext cx="8543820" cy="85149"/>
              <a:chOff x="467544" y="2597889"/>
              <a:chExt cx="8127851" cy="81000"/>
            </a:xfrm>
          </p:grpSpPr>
          <p:cxnSp>
            <p:nvCxnSpPr>
              <p:cNvPr id="15" name="18 Conector recto">
                <a:extLst>
                  <a:ext uri="{FF2B5EF4-FFF2-40B4-BE49-F238E27FC236}">
                    <a16:creationId xmlns:a16="http://schemas.microsoft.com/office/drawing/2014/main" id="{2D3A13FE-F513-4A4E-8A37-3D8DD4701928}"/>
                  </a:ext>
                </a:extLst>
              </p:cNvPr>
              <p:cNvCxnSpPr>
                <a:cxnSpLocks/>
                <a:stCxn id="16" idx="6"/>
              </p:cNvCxnSpPr>
              <p:nvPr/>
            </p:nvCxnSpPr>
            <p:spPr>
              <a:xfrm>
                <a:off x="548552" y="2638389"/>
                <a:ext cx="8046843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</p:spPr>
          </p:cxnSp>
          <p:sp>
            <p:nvSpPr>
              <p:cNvPr id="16" name="24 Elipse">
                <a:extLst>
                  <a:ext uri="{FF2B5EF4-FFF2-40B4-BE49-F238E27FC236}">
                    <a16:creationId xmlns:a16="http://schemas.microsoft.com/office/drawing/2014/main" id="{2034ADA1-6EE2-4085-8DDC-89361B740B3E}"/>
                  </a:ext>
                </a:extLst>
              </p:cNvPr>
              <p:cNvSpPr/>
              <p:nvPr/>
            </p:nvSpPr>
            <p:spPr>
              <a:xfrm>
                <a:off x="467544" y="2597889"/>
                <a:ext cx="81011" cy="81000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68572" tIns="34286" rIns="68572" bIns="34286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 panose="020B0603020202020204" pitchFamily="34" charset="0"/>
                  <a:ea typeface="Segoe UI" panose="020B0502040204020203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7" name="25 Elipse">
              <a:extLst>
                <a:ext uri="{FF2B5EF4-FFF2-40B4-BE49-F238E27FC236}">
                  <a16:creationId xmlns:a16="http://schemas.microsoft.com/office/drawing/2014/main" id="{1CDA8A8E-66A2-4137-A1A9-5C5C4359EB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43847" y="3413350"/>
              <a:ext cx="91440" cy="914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0E4B1A-4980-4BB2-8DBF-094F60FB8444}"/>
                </a:ext>
              </a:extLst>
            </p:cNvPr>
            <p:cNvSpPr txBox="1"/>
            <p:nvPr/>
          </p:nvSpPr>
          <p:spPr>
            <a:xfrm>
              <a:off x="1010882" y="3475479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1990</a:t>
              </a:r>
            </a:p>
          </p:txBody>
        </p:sp>
        <p:sp>
          <p:nvSpPr>
            <p:cNvPr id="9" name="25 Elipse">
              <a:extLst>
                <a:ext uri="{FF2B5EF4-FFF2-40B4-BE49-F238E27FC236}">
                  <a16:creationId xmlns:a16="http://schemas.microsoft.com/office/drawing/2014/main" id="{B4CEC52E-E990-41B6-8E56-8ED4F85EFC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8122" y="3414321"/>
              <a:ext cx="91440" cy="914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2EAF51-90ED-4FB7-AABF-BAA146DB4D15}"/>
                </a:ext>
              </a:extLst>
            </p:cNvPr>
            <p:cNvSpPr txBox="1"/>
            <p:nvPr/>
          </p:nvSpPr>
          <p:spPr>
            <a:xfrm>
              <a:off x="3375835" y="3462880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2000</a:t>
              </a:r>
            </a:p>
          </p:txBody>
        </p:sp>
        <p:sp>
          <p:nvSpPr>
            <p:cNvPr id="11" name="25 Elipse">
              <a:extLst>
                <a:ext uri="{FF2B5EF4-FFF2-40B4-BE49-F238E27FC236}">
                  <a16:creationId xmlns:a16="http://schemas.microsoft.com/office/drawing/2014/main" id="{21153241-AC9B-4E5D-8EC6-00AE926D61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7779" y="3411647"/>
              <a:ext cx="91440" cy="914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F556DA-95E3-4C17-B918-BF0980DE6583}"/>
                </a:ext>
              </a:extLst>
            </p:cNvPr>
            <p:cNvSpPr txBox="1"/>
            <p:nvPr/>
          </p:nvSpPr>
          <p:spPr>
            <a:xfrm>
              <a:off x="5915492" y="3469578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2010</a:t>
              </a:r>
            </a:p>
          </p:txBody>
        </p:sp>
        <p:sp>
          <p:nvSpPr>
            <p:cNvPr id="13" name="25 Elipse">
              <a:extLst>
                <a:ext uri="{FF2B5EF4-FFF2-40B4-BE49-F238E27FC236}">
                  <a16:creationId xmlns:a16="http://schemas.microsoft.com/office/drawing/2014/main" id="{C75AB64C-CD69-405A-99BF-22B690866E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16379" y="3410409"/>
              <a:ext cx="91440" cy="914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lIns="68572" tIns="34286" rIns="68572" bIns="34286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050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Helvetica" panose="020B0604020202020204" pitchFamily="34" charset="0"/>
                <a:ea typeface="Segoe UI" panose="020B0502040204020203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A8A901-FA00-43B9-835C-FCC763D71A73}"/>
                </a:ext>
              </a:extLst>
            </p:cNvPr>
            <p:cNvSpPr txBox="1"/>
            <p:nvPr/>
          </p:nvSpPr>
          <p:spPr>
            <a:xfrm>
              <a:off x="8484092" y="3471628"/>
              <a:ext cx="5565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2020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FDEEFFF-28BA-42F3-A10B-0E64C37A9E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4" r="20341"/>
          <a:stretch/>
        </p:blipFill>
        <p:spPr>
          <a:xfrm>
            <a:off x="9498996" y="4302417"/>
            <a:ext cx="1185305" cy="11887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EE72E4-ECEC-4A98-BE64-6D5D83A97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15261"/>
          <a:stretch/>
        </p:blipFill>
        <p:spPr>
          <a:xfrm>
            <a:off x="3227097" y="4293649"/>
            <a:ext cx="1188038" cy="11887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0F4A4C-7D5F-4E22-947F-9FBA92E59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210" y="4303938"/>
            <a:ext cx="1201641" cy="11887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350A71D-03C2-44EF-86DC-2867190C1ACC}"/>
              </a:ext>
            </a:extLst>
          </p:cNvPr>
          <p:cNvSpPr/>
          <p:nvPr/>
        </p:nvSpPr>
        <p:spPr>
          <a:xfrm>
            <a:off x="7138768" y="5531380"/>
            <a:ext cx="1660524" cy="535531"/>
          </a:xfrm>
          <a:prstGeom prst="rect">
            <a:avLst/>
          </a:prstGeom>
          <a:solidFill>
            <a:sysClr val="window" lastClr="FFFFFF">
              <a:alpha val="85000"/>
            </a:sysClr>
          </a:solidFill>
        </p:spPr>
        <p:txBody>
          <a:bodyPr wrap="square" lIns="0" tIns="18288" rIns="0" bIns="18288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FAA approved 3D printed part for Boeing 787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(2017)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1ED53D-04E4-44B9-8403-DCE7E75CF367}"/>
              </a:ext>
            </a:extLst>
          </p:cNvPr>
          <p:cNvSpPr/>
          <p:nvPr/>
        </p:nvSpPr>
        <p:spPr>
          <a:xfrm>
            <a:off x="2742087" y="5531380"/>
            <a:ext cx="2158057" cy="535531"/>
          </a:xfrm>
          <a:prstGeom prst="rect">
            <a:avLst/>
          </a:prstGeom>
          <a:solidFill>
            <a:sysClr val="window" lastClr="FFFFFF">
              <a:alpha val="85000"/>
            </a:sysClr>
          </a:solidFill>
        </p:spPr>
        <p:txBody>
          <a:bodyPr wrap="square" lIns="0" tIns="18288" rIns="0" bIns="18288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First 3D printed organ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(synthetic scaffold)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(1999)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5F40DBF-086A-4E1B-8E35-88DE5EFB5F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4" b="3554"/>
          <a:stretch/>
        </p:blipFill>
        <p:spPr>
          <a:xfrm>
            <a:off x="5302700" y="4287517"/>
            <a:ext cx="1188720" cy="11887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833A7AA-CD50-4CEE-9E5D-8AAEE1C69BAD}"/>
              </a:ext>
            </a:extLst>
          </p:cNvPr>
          <p:cNvSpPr/>
          <p:nvPr/>
        </p:nvSpPr>
        <p:spPr>
          <a:xfrm>
            <a:off x="5045423" y="5531380"/>
            <a:ext cx="1703273" cy="535531"/>
          </a:xfrm>
          <a:prstGeom prst="rect">
            <a:avLst/>
          </a:prstGeom>
          <a:solidFill>
            <a:sysClr val="window" lastClr="FFFFFF">
              <a:alpha val="85000"/>
            </a:sysClr>
          </a:solidFill>
        </p:spPr>
        <p:txBody>
          <a:bodyPr wrap="square" lIns="0" tIns="18288" rIns="0" bIns="18288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First usable 3D printed prosthetic Leg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(2008)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D195C13-FD25-4079-8979-618E9A790D9F}"/>
              </a:ext>
            </a:extLst>
          </p:cNvPr>
          <p:cNvSpPr/>
          <p:nvPr/>
        </p:nvSpPr>
        <p:spPr>
          <a:xfrm>
            <a:off x="9146063" y="5518833"/>
            <a:ext cx="1913892" cy="535531"/>
          </a:xfrm>
          <a:prstGeom prst="rect">
            <a:avLst/>
          </a:prstGeom>
          <a:solidFill>
            <a:sysClr val="window" lastClr="FFFFFF">
              <a:alpha val="85000"/>
            </a:sysClr>
          </a:solidFill>
        </p:spPr>
        <p:txBody>
          <a:bodyPr wrap="square" lIns="0" tIns="18288" rIns="0" bIns="18288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3D printed blades for GE aircraft engine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(2018)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400A2-3342-4C48-9239-C6E05D6D6671}"/>
              </a:ext>
            </a:extLst>
          </p:cNvPr>
          <p:cNvSpPr/>
          <p:nvPr/>
        </p:nvSpPr>
        <p:spPr>
          <a:xfrm>
            <a:off x="5537202" y="6175058"/>
            <a:ext cx="2770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n-US" dirty="0">
                <a:solidFill>
                  <a:srgbClr val="ED7D31">
                    <a:lumMod val="60000"/>
                    <a:lumOff val="40000"/>
                  </a:srgbClr>
                </a:solidFill>
                <a:latin typeface="Times New Roman"/>
                <a:cs typeface="Arial" panose="020B0604020202020204" pitchFamily="34" charset="0"/>
              </a:rPr>
              <a:t>Representative Applications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E86B5A3-C656-47D5-B951-08BFD38517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r="8831"/>
          <a:stretch/>
        </p:blipFill>
        <p:spPr>
          <a:xfrm>
            <a:off x="6919278" y="1454414"/>
            <a:ext cx="1192848" cy="11887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52BDD3-6292-469A-A0DB-42A3E57110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46"/>
          <a:stretch/>
        </p:blipFill>
        <p:spPr>
          <a:xfrm>
            <a:off x="4737303" y="1420311"/>
            <a:ext cx="1192681" cy="11887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469C199-3AAA-4429-ACA8-715545931DDC}"/>
              </a:ext>
            </a:extLst>
          </p:cNvPr>
          <p:cNvSpPr/>
          <p:nvPr/>
        </p:nvSpPr>
        <p:spPr>
          <a:xfrm>
            <a:off x="4459313" y="2673528"/>
            <a:ext cx="1774791" cy="369332"/>
          </a:xfrm>
          <a:prstGeom prst="rect">
            <a:avLst/>
          </a:prstGeom>
          <a:solidFill>
            <a:sysClr val="window" lastClr="FFFFFF">
              <a:alpha val="85000"/>
            </a:sysClr>
          </a:solidFill>
        </p:spPr>
        <p:txBody>
          <a:bodyPr wrap="square" lIns="0" tIns="18288" rIns="0" bIns="18288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Fused Deposition Modeling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(1991)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0DACC4-C7D0-4CAA-93CA-F6F5B97B0403}"/>
              </a:ext>
            </a:extLst>
          </p:cNvPr>
          <p:cNvSpPr/>
          <p:nvPr/>
        </p:nvSpPr>
        <p:spPr>
          <a:xfrm>
            <a:off x="6404863" y="2669121"/>
            <a:ext cx="2286620" cy="369332"/>
          </a:xfrm>
          <a:prstGeom prst="rect">
            <a:avLst/>
          </a:prstGeom>
          <a:solidFill>
            <a:sysClr val="window" lastClr="FFFFFF">
              <a:alpha val="85000"/>
            </a:sysClr>
          </a:solidFill>
        </p:spPr>
        <p:txBody>
          <a:bodyPr wrap="square" lIns="0" tIns="18288" rIns="0" bIns="18288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Selective Laser Sintering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(1991)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F753669-67F3-4913-B9F9-AB97C877BD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8" r="28363" b="14316"/>
          <a:stretch/>
        </p:blipFill>
        <p:spPr>
          <a:xfrm>
            <a:off x="2612183" y="1420311"/>
            <a:ext cx="1188479" cy="11887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2DF3C1A-F170-4E8A-8245-6A30B6F5E03E}"/>
              </a:ext>
            </a:extLst>
          </p:cNvPr>
          <p:cNvSpPr/>
          <p:nvPr/>
        </p:nvSpPr>
        <p:spPr>
          <a:xfrm>
            <a:off x="2304630" y="2663803"/>
            <a:ext cx="1792802" cy="369332"/>
          </a:xfrm>
          <a:prstGeom prst="rect">
            <a:avLst/>
          </a:prstGeom>
          <a:solidFill>
            <a:sysClr val="window" lastClr="FFFFFF">
              <a:alpha val="85000"/>
            </a:sysClr>
          </a:solidFill>
        </p:spPr>
        <p:txBody>
          <a:bodyPr wrap="square" lIns="0" tIns="18288" rIns="0" bIns="18288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Stereolithography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 Apparatus</a:t>
            </a: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(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1987)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E774E7-5556-4A45-BC8B-454B119DA7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95" y="1453713"/>
            <a:ext cx="1188720" cy="11887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4D7EE07-6946-412B-A4DB-B0804F0810BD}"/>
              </a:ext>
            </a:extLst>
          </p:cNvPr>
          <p:cNvSpPr/>
          <p:nvPr/>
        </p:nvSpPr>
        <p:spPr>
          <a:xfrm>
            <a:off x="9121868" y="2681644"/>
            <a:ext cx="1158747" cy="369332"/>
          </a:xfrm>
          <a:prstGeom prst="rect">
            <a:avLst/>
          </a:prstGeom>
          <a:solidFill>
            <a:sysClr val="window" lastClr="FFFFFF">
              <a:alpha val="85000"/>
            </a:sysClr>
          </a:solidFill>
        </p:spPr>
        <p:txBody>
          <a:bodyPr wrap="square" lIns="0" tIns="18288" rIns="0" bIns="18288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Polyjet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400CC"/>
              </a:solidFill>
              <a:effectLst/>
              <a:uLnTx/>
              <a:uFillTx/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(2005)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62368E-97D4-4D15-8D44-5744CE0BC80F}"/>
              </a:ext>
            </a:extLst>
          </p:cNvPr>
          <p:cNvSpPr/>
          <p:nvPr/>
        </p:nvSpPr>
        <p:spPr>
          <a:xfrm>
            <a:off x="4794025" y="999065"/>
            <a:ext cx="3229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n-US" dirty="0">
                <a:solidFill>
                  <a:srgbClr val="5E9DD6"/>
                </a:solidFill>
                <a:latin typeface="Times New Roman"/>
                <a:cs typeface="Arial" panose="020B0604020202020204" pitchFamily="34" charset="0"/>
              </a:rPr>
              <a:t>Representative AM Technologies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6362-9516-4ED4-8CE0-EF4943520331}"/>
              </a:ext>
            </a:extLst>
          </p:cNvPr>
          <p:cNvSpPr/>
          <p:nvPr/>
        </p:nvSpPr>
        <p:spPr>
          <a:xfrm>
            <a:off x="9564490" y="6421279"/>
            <a:ext cx="1231234" cy="24622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rPr>
              <a:t>Stratasys; GE; Boeing</a:t>
            </a:r>
          </a:p>
        </p:txBody>
      </p:sp>
      <p:cxnSp>
        <p:nvCxnSpPr>
          <p:cNvPr id="36" name="Elbow Connector 5">
            <a:extLst>
              <a:ext uri="{FF2B5EF4-FFF2-40B4-BE49-F238E27FC236}">
                <a16:creationId xmlns:a16="http://schemas.microsoft.com/office/drawing/2014/main" id="{D6AFD20C-92A1-4B7D-9D12-6BAC1809294D}"/>
              </a:ext>
            </a:extLst>
          </p:cNvPr>
          <p:cNvCxnSpPr>
            <a:endCxn id="31" idx="2"/>
          </p:cNvCxnSpPr>
          <p:nvPr/>
        </p:nvCxnSpPr>
        <p:spPr bwMode="auto">
          <a:xfrm rot="5400000" flipH="1" flipV="1">
            <a:off x="2742288" y="3111542"/>
            <a:ext cx="537150" cy="380336"/>
          </a:xfrm>
          <a:prstGeom prst="bentConnector3">
            <a:avLst/>
          </a:prstGeom>
          <a:solidFill>
            <a:srgbClr val="4472C4"/>
          </a:solidFill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7E3B24A-A20B-40FB-ADAD-A05BD7831F18}"/>
              </a:ext>
            </a:extLst>
          </p:cNvPr>
          <p:cNvCxnSpPr/>
          <p:nvPr/>
        </p:nvCxnSpPr>
        <p:spPr bwMode="auto">
          <a:xfrm>
            <a:off x="3473450" y="3296394"/>
            <a:ext cx="1873258" cy="0"/>
          </a:xfrm>
          <a:prstGeom prst="line">
            <a:avLst/>
          </a:prstGeom>
          <a:solidFill>
            <a:srgbClr val="4472C4"/>
          </a:solidFill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6A268D-F011-4BED-B7EB-A2C4A58C4FD3}"/>
              </a:ext>
            </a:extLst>
          </p:cNvPr>
          <p:cNvCxnSpPr>
            <a:endCxn id="28" idx="2"/>
          </p:cNvCxnSpPr>
          <p:nvPr/>
        </p:nvCxnSpPr>
        <p:spPr bwMode="auto">
          <a:xfrm flipV="1">
            <a:off x="5346708" y="3042860"/>
            <a:ext cx="1" cy="253534"/>
          </a:xfrm>
          <a:prstGeom prst="line">
            <a:avLst/>
          </a:prstGeom>
          <a:solidFill>
            <a:srgbClr val="4472C4"/>
          </a:solidFill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80314D0-C811-493B-9DA7-170C19F13C84}"/>
              </a:ext>
            </a:extLst>
          </p:cNvPr>
          <p:cNvCxnSpPr/>
          <p:nvPr/>
        </p:nvCxnSpPr>
        <p:spPr bwMode="auto">
          <a:xfrm>
            <a:off x="3473450" y="3296394"/>
            <a:ext cx="0" cy="263845"/>
          </a:xfrm>
          <a:prstGeom prst="line">
            <a:avLst/>
          </a:prstGeom>
          <a:solidFill>
            <a:srgbClr val="4472C4"/>
          </a:solidFill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40" name="Elbow Connector 36">
            <a:extLst>
              <a:ext uri="{FF2B5EF4-FFF2-40B4-BE49-F238E27FC236}">
                <a16:creationId xmlns:a16="http://schemas.microsoft.com/office/drawing/2014/main" id="{23DDC401-79BC-43AC-9D16-4527E55F7F7C}"/>
              </a:ext>
            </a:extLst>
          </p:cNvPr>
          <p:cNvCxnSpPr>
            <a:endCxn id="29" idx="2"/>
          </p:cNvCxnSpPr>
          <p:nvPr/>
        </p:nvCxnSpPr>
        <p:spPr bwMode="auto">
          <a:xfrm flipV="1">
            <a:off x="5346708" y="3038453"/>
            <a:ext cx="2201465" cy="257941"/>
          </a:xfrm>
          <a:prstGeom prst="bentConnector2">
            <a:avLst/>
          </a:prstGeom>
          <a:solidFill>
            <a:srgbClr val="4472C4"/>
          </a:solidFill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6CB4F4-35AB-4B47-A990-A046AF691311}"/>
              </a:ext>
            </a:extLst>
          </p:cNvPr>
          <p:cNvCxnSpPr/>
          <p:nvPr/>
        </p:nvCxnSpPr>
        <p:spPr bwMode="auto">
          <a:xfrm flipV="1">
            <a:off x="6980495" y="3412138"/>
            <a:ext cx="443" cy="148101"/>
          </a:xfrm>
          <a:prstGeom prst="line">
            <a:avLst/>
          </a:prstGeom>
          <a:solidFill>
            <a:srgbClr val="4472C4"/>
          </a:solidFill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round/>
            <a:headEnd type="oval" w="med" len="med"/>
            <a:tailEnd type="none" w="lg" len="lg"/>
          </a:ln>
          <a:effectLst/>
        </p:spPr>
      </p:cxnSp>
      <p:cxnSp>
        <p:nvCxnSpPr>
          <p:cNvPr id="42" name="Elbow Connector 46">
            <a:extLst>
              <a:ext uri="{FF2B5EF4-FFF2-40B4-BE49-F238E27FC236}">
                <a16:creationId xmlns:a16="http://schemas.microsoft.com/office/drawing/2014/main" id="{0EA6A253-CE5A-45C2-B1BD-64EBD3D9E81A}"/>
              </a:ext>
            </a:extLst>
          </p:cNvPr>
          <p:cNvCxnSpPr>
            <a:endCxn id="33" idx="2"/>
          </p:cNvCxnSpPr>
          <p:nvPr/>
        </p:nvCxnSpPr>
        <p:spPr bwMode="auto">
          <a:xfrm flipV="1">
            <a:off x="6980495" y="3050976"/>
            <a:ext cx="2720747" cy="361162"/>
          </a:xfrm>
          <a:prstGeom prst="bentConnector2">
            <a:avLst/>
          </a:prstGeom>
          <a:solidFill>
            <a:srgbClr val="4472C4"/>
          </a:solidFill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52BD7D6-5C2A-4C6D-A388-68C2EF48145A}"/>
              </a:ext>
            </a:extLst>
          </p:cNvPr>
          <p:cNvCxnSpPr/>
          <p:nvPr/>
        </p:nvCxnSpPr>
        <p:spPr bwMode="auto">
          <a:xfrm>
            <a:off x="5456545" y="3565445"/>
            <a:ext cx="0" cy="368036"/>
          </a:xfrm>
          <a:prstGeom prst="line">
            <a:avLst/>
          </a:prstGeom>
          <a:solidFill>
            <a:srgbClr val="4472C4"/>
          </a:solidFill>
          <a:ln w="9525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44" name="Elbow Connector 62">
            <a:extLst>
              <a:ext uri="{FF2B5EF4-FFF2-40B4-BE49-F238E27FC236}">
                <a16:creationId xmlns:a16="http://schemas.microsoft.com/office/drawing/2014/main" id="{D928A437-E8CD-44F9-8028-A097F0FE33E7}"/>
              </a:ext>
            </a:extLst>
          </p:cNvPr>
          <p:cNvCxnSpPr>
            <a:endCxn id="18" idx="0"/>
          </p:cNvCxnSpPr>
          <p:nvPr/>
        </p:nvCxnSpPr>
        <p:spPr bwMode="auto">
          <a:xfrm rot="10800000" flipV="1">
            <a:off x="3821117" y="3933481"/>
            <a:ext cx="1635429" cy="360167"/>
          </a:xfrm>
          <a:prstGeom prst="bentConnector2">
            <a:avLst/>
          </a:prstGeom>
          <a:solidFill>
            <a:srgbClr val="4472C4"/>
          </a:solidFill>
          <a:ln w="9525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8A6905-FE83-48A7-A635-604DED366B61}"/>
              </a:ext>
            </a:extLst>
          </p:cNvPr>
          <p:cNvCxnSpPr/>
          <p:nvPr/>
        </p:nvCxnSpPr>
        <p:spPr bwMode="auto">
          <a:xfrm>
            <a:off x="7779326" y="3565445"/>
            <a:ext cx="0" cy="349062"/>
          </a:xfrm>
          <a:prstGeom prst="line">
            <a:avLst/>
          </a:prstGeom>
          <a:solidFill>
            <a:srgbClr val="4472C4"/>
          </a:solidFill>
          <a:ln w="9525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46" name="Elbow Connector 118">
            <a:extLst>
              <a:ext uri="{FF2B5EF4-FFF2-40B4-BE49-F238E27FC236}">
                <a16:creationId xmlns:a16="http://schemas.microsoft.com/office/drawing/2014/main" id="{6A498165-B82C-4CB3-88B5-E7CA6526C865}"/>
              </a:ext>
            </a:extLst>
          </p:cNvPr>
          <p:cNvCxnSpPr/>
          <p:nvPr/>
        </p:nvCxnSpPr>
        <p:spPr bwMode="auto">
          <a:xfrm rot="10800000" flipV="1">
            <a:off x="5886724" y="3907809"/>
            <a:ext cx="1892602" cy="385840"/>
          </a:xfrm>
          <a:prstGeom prst="bentConnector3">
            <a:avLst>
              <a:gd name="adj1" fmla="val 99657"/>
            </a:avLst>
          </a:prstGeom>
          <a:solidFill>
            <a:srgbClr val="4472C4"/>
          </a:solidFill>
          <a:ln w="9525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9516CC5-922B-4E4B-9E86-D28412BF970E}"/>
              </a:ext>
            </a:extLst>
          </p:cNvPr>
          <p:cNvCxnSpPr/>
          <p:nvPr/>
        </p:nvCxnSpPr>
        <p:spPr bwMode="auto">
          <a:xfrm>
            <a:off x="9933074" y="3565445"/>
            <a:ext cx="0" cy="368036"/>
          </a:xfrm>
          <a:prstGeom prst="line">
            <a:avLst/>
          </a:prstGeom>
          <a:solidFill>
            <a:srgbClr val="4472C4"/>
          </a:solidFill>
          <a:ln w="9525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48" name="Elbow Connector 125">
            <a:extLst>
              <a:ext uri="{FF2B5EF4-FFF2-40B4-BE49-F238E27FC236}">
                <a16:creationId xmlns:a16="http://schemas.microsoft.com/office/drawing/2014/main" id="{93BE8B9B-DE75-4391-898F-6E0C3AB20537}"/>
              </a:ext>
            </a:extLst>
          </p:cNvPr>
          <p:cNvCxnSpPr/>
          <p:nvPr/>
        </p:nvCxnSpPr>
        <p:spPr bwMode="auto">
          <a:xfrm rot="10800000" flipV="1">
            <a:off x="8040472" y="3921402"/>
            <a:ext cx="1892602" cy="372246"/>
          </a:xfrm>
          <a:prstGeom prst="bentConnector3">
            <a:avLst>
              <a:gd name="adj1" fmla="val 99875"/>
            </a:avLst>
          </a:prstGeom>
          <a:solidFill>
            <a:srgbClr val="4472C4"/>
          </a:solidFill>
          <a:ln w="9525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round/>
            <a:headEnd type="none" w="lg" len="lg"/>
            <a:tailEnd type="oval" w="med" len="med"/>
          </a:ln>
          <a:effectLst/>
        </p:spPr>
      </p:cxnSp>
      <p:cxnSp>
        <p:nvCxnSpPr>
          <p:cNvPr id="49" name="Elbow Connector 93">
            <a:extLst>
              <a:ext uri="{FF2B5EF4-FFF2-40B4-BE49-F238E27FC236}">
                <a16:creationId xmlns:a16="http://schemas.microsoft.com/office/drawing/2014/main" id="{98A2300D-2D79-441F-B711-9358F1FC2B67}"/>
              </a:ext>
            </a:extLst>
          </p:cNvPr>
          <p:cNvCxnSpPr>
            <a:endCxn id="17" idx="0"/>
          </p:cNvCxnSpPr>
          <p:nvPr/>
        </p:nvCxnSpPr>
        <p:spPr bwMode="auto">
          <a:xfrm rot="5400000">
            <a:off x="9822901" y="3844702"/>
            <a:ext cx="726463" cy="188966"/>
          </a:xfrm>
          <a:prstGeom prst="bentConnector3">
            <a:avLst/>
          </a:prstGeom>
          <a:solidFill>
            <a:srgbClr val="4472C4"/>
          </a:solidFill>
          <a:ln w="9525" cap="flat" cmpd="sng" algn="ctr">
            <a:solidFill>
              <a:srgbClr val="ED7D31">
                <a:lumMod val="40000"/>
                <a:lumOff val="60000"/>
              </a:srgb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8490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 animBg="1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EB32-FE6F-4ED5-B90A-FADB88DB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AM Technologies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1CDD7-22CF-4B8E-9879-8BC0623E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B6DFCB-610D-4139-A920-3C1CAFB81B21}"/>
              </a:ext>
            </a:extLst>
          </p:cNvPr>
          <p:cNvGrpSpPr/>
          <p:nvPr/>
        </p:nvGrpSpPr>
        <p:grpSpPr>
          <a:xfrm>
            <a:off x="2342295" y="2235318"/>
            <a:ext cx="2757205" cy="3184134"/>
            <a:chOff x="303945" y="1808983"/>
            <a:chExt cx="2757205" cy="31841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EE60ADD-9E84-47E7-87A4-9A208F353111}"/>
                </a:ext>
              </a:extLst>
            </p:cNvPr>
            <p:cNvGrpSpPr/>
            <p:nvPr/>
          </p:nvGrpSpPr>
          <p:grpSpPr>
            <a:xfrm>
              <a:off x="311190" y="2464159"/>
              <a:ext cx="2746449" cy="2390933"/>
              <a:chOff x="311190" y="2227214"/>
              <a:chExt cx="2746449" cy="2390933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853C97E-A2F3-460A-AB45-8F69551AE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71" r="17917"/>
              <a:stretch/>
            </p:blipFill>
            <p:spPr>
              <a:xfrm>
                <a:off x="311190" y="2227214"/>
                <a:ext cx="2512951" cy="239093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6149E68-A1D0-407F-A5CF-D80BEE46E05D}"/>
                  </a:ext>
                </a:extLst>
              </p:cNvPr>
              <p:cNvSpPr/>
              <p:nvPr/>
            </p:nvSpPr>
            <p:spPr>
              <a:xfrm>
                <a:off x="2422872" y="2255896"/>
                <a:ext cx="634767" cy="25160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216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Filament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783C664-A0E0-4DED-960F-78347253DA26}"/>
                  </a:ext>
                </a:extLst>
              </p:cNvPr>
              <p:cNvSpPr/>
              <p:nvPr/>
            </p:nvSpPr>
            <p:spPr>
              <a:xfrm>
                <a:off x="2688674" y="3158671"/>
                <a:ext cx="354497" cy="25160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216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Part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87B816-9FE6-439E-B0CA-E5450629C580}"/>
                  </a:ext>
                </a:extLst>
              </p:cNvPr>
              <p:cNvSpPr/>
              <p:nvPr/>
            </p:nvSpPr>
            <p:spPr>
              <a:xfrm>
                <a:off x="2441148" y="2845204"/>
                <a:ext cx="610914" cy="184995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36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Extruder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7362453-44D1-4602-9AEB-AC33B2DE5934}"/>
                  </a:ext>
                </a:extLst>
              </p:cNvPr>
              <p:cNvSpPr/>
              <p:nvPr/>
            </p:nvSpPr>
            <p:spPr>
              <a:xfrm>
                <a:off x="2481446" y="3783165"/>
                <a:ext cx="554713" cy="16671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Platform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6289790-3C68-40BA-88DA-694D82E7E6FB}"/>
                  </a:ext>
                </a:extLst>
              </p:cNvPr>
              <p:cNvSpPr/>
              <p:nvPr/>
            </p:nvSpPr>
            <p:spPr>
              <a:xfrm>
                <a:off x="2481446" y="3574105"/>
                <a:ext cx="554713" cy="16671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Support</a:t>
                </a:r>
              </a:p>
            </p:txBody>
          </p:sp>
        </p:grpSp>
        <p:sp>
          <p:nvSpPr>
            <p:cNvPr id="7" name="Rounded Rectangle 58">
              <a:extLst>
                <a:ext uri="{FF2B5EF4-FFF2-40B4-BE49-F238E27FC236}">
                  <a16:creationId xmlns:a16="http://schemas.microsoft.com/office/drawing/2014/main" id="{34F37C8A-9D33-4B75-B2D4-38A9A5C58E91}"/>
                </a:ext>
              </a:extLst>
            </p:cNvPr>
            <p:cNvSpPr/>
            <p:nvPr/>
          </p:nvSpPr>
          <p:spPr bwMode="auto">
            <a:xfrm>
              <a:off x="303945" y="2107101"/>
              <a:ext cx="2757205" cy="2886016"/>
            </a:xfrm>
            <a:prstGeom prst="roundRect">
              <a:avLst>
                <a:gd name="adj" fmla="val 5700"/>
              </a:avLst>
            </a:prstGeom>
            <a:noFill/>
            <a:ln w="38100" cap="flat" cmpd="sng" algn="ctr">
              <a:solidFill>
                <a:srgbClr val="4472C4">
                  <a:lumMod val="20000"/>
                  <a:lumOff val="8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2445F4-89F2-401D-8418-BF840B883E90}"/>
                </a:ext>
              </a:extLst>
            </p:cNvPr>
            <p:cNvSpPr/>
            <p:nvPr/>
          </p:nvSpPr>
          <p:spPr>
            <a:xfrm>
              <a:off x="327441" y="4633096"/>
              <a:ext cx="2727508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400CC"/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Plastic filament melt &amp; deposition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panose="020B0606020202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D425FB-AA03-4A76-B370-FB822D7ADA89}"/>
                </a:ext>
              </a:extLst>
            </p:cNvPr>
            <p:cNvSpPr/>
            <p:nvPr/>
          </p:nvSpPr>
          <p:spPr>
            <a:xfrm>
              <a:off x="841585" y="1808983"/>
              <a:ext cx="1599563" cy="65659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0400CC"/>
                  </a:solidFill>
                  <a:effectLst/>
                  <a:uLnTx/>
                  <a:uFillTx/>
                  <a:latin typeface="Arial Narrow" charset="0"/>
                  <a:ea typeface="Arial Narrow" charset="0"/>
                  <a:cs typeface="Arial Narrow" charset="0"/>
                </a:rPr>
                <a:t>Fused Deposition Modeling (FDM)</a:t>
              </a:r>
              <a:endParaRPr kumimoji="0" lang="en-US" sz="1700" b="1" i="0" u="sng" strike="noStrike" kern="0" cap="none" spc="0" normalizeH="0" baseline="0" noProof="0" dirty="0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197B99-119C-4D01-A473-B64EE2B791CB}"/>
              </a:ext>
            </a:extLst>
          </p:cNvPr>
          <p:cNvGrpSpPr/>
          <p:nvPr/>
        </p:nvGrpSpPr>
        <p:grpSpPr>
          <a:xfrm>
            <a:off x="5246099" y="2476057"/>
            <a:ext cx="2757205" cy="2943394"/>
            <a:chOff x="3207749" y="1802716"/>
            <a:chExt cx="2757205" cy="2943394"/>
          </a:xfrm>
        </p:grpSpPr>
        <p:sp>
          <p:nvSpPr>
            <p:cNvPr id="17" name="Rounded Rectangle 92">
              <a:extLst>
                <a:ext uri="{FF2B5EF4-FFF2-40B4-BE49-F238E27FC236}">
                  <a16:creationId xmlns:a16="http://schemas.microsoft.com/office/drawing/2014/main" id="{991F907D-FFA9-4999-A7B6-ED4211475221}"/>
                </a:ext>
              </a:extLst>
            </p:cNvPr>
            <p:cNvSpPr/>
            <p:nvPr/>
          </p:nvSpPr>
          <p:spPr bwMode="auto">
            <a:xfrm>
              <a:off x="3207749" y="2107099"/>
              <a:ext cx="2757205" cy="2639011"/>
            </a:xfrm>
            <a:prstGeom prst="roundRect">
              <a:avLst>
                <a:gd name="adj" fmla="val 5700"/>
              </a:avLst>
            </a:prstGeom>
            <a:noFill/>
            <a:ln w="38100" cap="flat" cmpd="sng" algn="ctr">
              <a:solidFill>
                <a:srgbClr val="ED7D31">
                  <a:lumMod val="20000"/>
                  <a:lumOff val="8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86EBC69-022A-4103-AAAB-607449ADD4B3}"/>
                </a:ext>
              </a:extLst>
            </p:cNvPr>
            <p:cNvGrpSpPr/>
            <p:nvPr/>
          </p:nvGrpSpPr>
          <p:grpSpPr>
            <a:xfrm>
              <a:off x="3345451" y="2297658"/>
              <a:ext cx="2571493" cy="2125638"/>
              <a:chOff x="3345451" y="2037931"/>
              <a:chExt cx="2571493" cy="212563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05038477-1BF9-4615-9FB1-7FE8AB1BE1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590"/>
              <a:stretch/>
            </p:blipFill>
            <p:spPr>
              <a:xfrm>
                <a:off x="3345451" y="2037931"/>
                <a:ext cx="1876026" cy="2125638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054C6E4-E6CD-40DE-ADE7-D7003F239D70}"/>
                  </a:ext>
                </a:extLst>
              </p:cNvPr>
              <p:cNvSpPr/>
              <p:nvPr/>
            </p:nvSpPr>
            <p:spPr>
              <a:xfrm>
                <a:off x="4965290" y="2188246"/>
                <a:ext cx="933649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Powder feeder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D7CB63F-6ACF-4CA2-9854-915A2DF45A0C}"/>
                  </a:ext>
                </a:extLst>
              </p:cNvPr>
              <p:cNvSpPr/>
              <p:nvPr/>
            </p:nvSpPr>
            <p:spPr>
              <a:xfrm>
                <a:off x="5039762" y="2427957"/>
                <a:ext cx="786241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Laser system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2C43829-F368-40EC-BF9D-703E1E3DBDF3}"/>
                  </a:ext>
                </a:extLst>
              </p:cNvPr>
              <p:cNvSpPr/>
              <p:nvPr/>
            </p:nvSpPr>
            <p:spPr>
              <a:xfrm>
                <a:off x="5276999" y="2996404"/>
                <a:ext cx="632433" cy="15751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Recoater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A76A4F5-5545-41B9-AD96-08D71200DCA2}"/>
                  </a:ext>
                </a:extLst>
              </p:cNvPr>
              <p:cNvSpPr/>
              <p:nvPr/>
            </p:nvSpPr>
            <p:spPr>
              <a:xfrm>
                <a:off x="5130703" y="3187258"/>
                <a:ext cx="786241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Powder bed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AEF584-6640-4BF2-A72E-8791A70534C2}"/>
                  </a:ext>
                </a:extLst>
              </p:cNvPr>
              <p:cNvSpPr/>
              <p:nvPr/>
            </p:nvSpPr>
            <p:spPr>
              <a:xfrm>
                <a:off x="5564732" y="3355861"/>
                <a:ext cx="336108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Part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17BEF34-51A7-4F11-9350-3D0EB51433DA}"/>
                  </a:ext>
                </a:extLst>
              </p:cNvPr>
              <p:cNvSpPr/>
              <p:nvPr/>
            </p:nvSpPr>
            <p:spPr>
              <a:xfrm>
                <a:off x="5312942" y="3594840"/>
                <a:ext cx="551568" cy="315034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Overflow bin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AD17C9-516A-42E4-84AC-CC95CDCA7190}"/>
                </a:ext>
              </a:extLst>
            </p:cNvPr>
            <p:cNvSpPr/>
            <p:nvPr/>
          </p:nvSpPr>
          <p:spPr>
            <a:xfrm>
              <a:off x="3290569" y="4382114"/>
              <a:ext cx="2573220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Solid powder fusion by laser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6AAA3B-EBC4-47BC-8CAD-C93EFC8D0B62}"/>
                </a:ext>
              </a:extLst>
            </p:cNvPr>
            <p:cNvSpPr/>
            <p:nvPr/>
          </p:nvSpPr>
          <p:spPr>
            <a:xfrm>
              <a:off x="3822529" y="1802716"/>
              <a:ext cx="1457450" cy="656590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Arial Narrow" charset="0"/>
                  <a:ea typeface="Arial Narrow" charset="0"/>
                  <a:cs typeface="Arial Narrow" charset="0"/>
                </a:rPr>
                <a:t>Selective Laser </a:t>
              </a:r>
            </a:p>
            <a:p>
              <a:pPr marL="0" marR="0" lvl="0" indent="0" algn="ctr" defTabSz="914400" eaLnBrk="1" fontAlgn="auto" latinLnBrk="0" hangingPunct="1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Arial Narrow" charset="0"/>
                  <a:ea typeface="Arial Narrow" charset="0"/>
                  <a:cs typeface="Arial Narrow" charset="0"/>
                </a:rPr>
                <a:t>Sintering (SLS)</a:t>
              </a:r>
              <a:endParaRPr kumimoji="0" lang="en-US" sz="1700" b="1" i="0" u="sng" strike="noStrike" kern="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87781D-DD28-4558-B63B-4D629D52AD0E}"/>
              </a:ext>
            </a:extLst>
          </p:cNvPr>
          <p:cNvGrpSpPr/>
          <p:nvPr/>
        </p:nvGrpSpPr>
        <p:grpSpPr>
          <a:xfrm>
            <a:off x="8152095" y="2228794"/>
            <a:ext cx="2757205" cy="3203384"/>
            <a:chOff x="6113745" y="1802459"/>
            <a:chExt cx="2757205" cy="3203384"/>
          </a:xfrm>
        </p:grpSpPr>
        <p:sp>
          <p:nvSpPr>
            <p:cNvPr id="29" name="Rounded Rectangle 104">
              <a:extLst>
                <a:ext uri="{FF2B5EF4-FFF2-40B4-BE49-F238E27FC236}">
                  <a16:creationId xmlns:a16="http://schemas.microsoft.com/office/drawing/2014/main" id="{2EFC01B5-CB21-407B-BAE6-C866040C9602}"/>
                </a:ext>
              </a:extLst>
            </p:cNvPr>
            <p:cNvSpPr/>
            <p:nvPr/>
          </p:nvSpPr>
          <p:spPr bwMode="auto">
            <a:xfrm>
              <a:off x="6113745" y="2107099"/>
              <a:ext cx="2757205" cy="2898744"/>
            </a:xfrm>
            <a:prstGeom prst="roundRect">
              <a:avLst>
                <a:gd name="adj" fmla="val 5700"/>
              </a:avLst>
            </a:prstGeom>
            <a:noFill/>
            <a:ln w="38100" cap="flat" cmpd="sng" algn="ctr">
              <a:solidFill>
                <a:srgbClr val="70AD47">
                  <a:lumMod val="20000"/>
                  <a:lumOff val="8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A194A49-12D9-431D-A42F-B86B16B7B2CD}"/>
                </a:ext>
              </a:extLst>
            </p:cNvPr>
            <p:cNvGrpSpPr/>
            <p:nvPr/>
          </p:nvGrpSpPr>
          <p:grpSpPr>
            <a:xfrm>
              <a:off x="6196809" y="2543884"/>
              <a:ext cx="2614651" cy="2142875"/>
              <a:chOff x="6196809" y="2332007"/>
              <a:chExt cx="2614651" cy="2142875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60EE341-5F2C-4964-9017-2CC5580C7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765"/>
              <a:stretch/>
            </p:blipFill>
            <p:spPr>
              <a:xfrm>
                <a:off x="6196809" y="2332007"/>
                <a:ext cx="2073319" cy="2142875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BA1EB4-68B7-4279-B6A9-2BC0BC3C18BA}"/>
                  </a:ext>
                </a:extLst>
              </p:cNvPr>
              <p:cNvSpPr/>
              <p:nvPr/>
            </p:nvSpPr>
            <p:spPr>
              <a:xfrm>
                <a:off x="8241318" y="2575267"/>
                <a:ext cx="529561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Elevator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F6A5E4C-E0C3-4088-B993-016D6EE063F0}"/>
                  </a:ext>
                </a:extLst>
              </p:cNvPr>
              <p:cNvSpPr/>
              <p:nvPr/>
            </p:nvSpPr>
            <p:spPr>
              <a:xfrm>
                <a:off x="8428103" y="3140007"/>
                <a:ext cx="383357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Part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2F829C7-97D8-4004-9793-B3814D84B969}"/>
                  </a:ext>
                </a:extLst>
              </p:cNvPr>
              <p:cNvSpPr/>
              <p:nvPr/>
            </p:nvSpPr>
            <p:spPr>
              <a:xfrm>
                <a:off x="8245676" y="3361180"/>
                <a:ext cx="528214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Sweeper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C04410A-AD79-4C0C-942C-4DA39125F7AE}"/>
                  </a:ext>
                </a:extLst>
              </p:cNvPr>
              <p:cNvSpPr/>
              <p:nvPr/>
            </p:nvSpPr>
            <p:spPr>
              <a:xfrm>
                <a:off x="8375977" y="3515068"/>
                <a:ext cx="365757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Resin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EE142C-8323-4F42-9FD4-B75F2D1FEA81}"/>
                  </a:ext>
                </a:extLst>
              </p:cNvPr>
              <p:cNvSpPr/>
              <p:nvPr/>
            </p:nvSpPr>
            <p:spPr>
              <a:xfrm>
                <a:off x="8283282" y="4042367"/>
                <a:ext cx="451280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Laser system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76E7CA4-4B01-40E1-BDAE-5FAC3D70556C}"/>
                  </a:ext>
                </a:extLst>
              </p:cNvPr>
              <p:cNvSpPr/>
              <p:nvPr/>
            </p:nvSpPr>
            <p:spPr>
              <a:xfrm>
                <a:off x="8354813" y="3778718"/>
                <a:ext cx="451280" cy="153888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 Narrow" charset="0"/>
                    <a:ea typeface="Arial Narrow" charset="0"/>
                    <a:cs typeface="Arial Narrow" charset="0"/>
                  </a:rPr>
                  <a:t>Mirror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8A7E89-C86D-44B8-BEFB-2E41775F5A55}"/>
                </a:ext>
              </a:extLst>
            </p:cNvPr>
            <p:cNvSpPr/>
            <p:nvPr/>
          </p:nvSpPr>
          <p:spPr>
            <a:xfrm>
              <a:off x="6141842" y="4636396"/>
              <a:ext cx="2697028" cy="2862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Arial Narrow" panose="020B0606020202030204" pitchFamily="34" charset="0"/>
                </a:rPr>
                <a:t>Liquid resin hardened by UV light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E9306A5-E240-4635-A17C-FCC669921738}"/>
                </a:ext>
              </a:extLst>
            </p:cNvPr>
            <p:cNvSpPr/>
            <p:nvPr/>
          </p:nvSpPr>
          <p:spPr>
            <a:xfrm>
              <a:off x="6435752" y="1802459"/>
              <a:ext cx="2193322" cy="634661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CC"/>
                </a:buClr>
                <a:buSzPct val="80000"/>
                <a:buFontTx/>
                <a:buNone/>
                <a:tabLst/>
                <a:defRPr/>
              </a:pPr>
              <a:r>
                <a:rPr kumimoji="0" lang="en-US" sz="17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Arial Narrow" charset="0"/>
                  <a:ea typeface="Arial Narrow" charset="0"/>
                  <a:cs typeface="Arial Narrow" charset="0"/>
                </a:rPr>
                <a:t>Stereolithography</a:t>
              </a:r>
              <a:r>
                <a:rPr kumimoji="0" 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50000"/>
                    </a:srgbClr>
                  </a:solidFill>
                  <a:effectLst/>
                  <a:uLnTx/>
                  <a:uFillTx/>
                  <a:latin typeface="Arial Narrow" charset="0"/>
                  <a:ea typeface="Arial Narrow" charset="0"/>
                  <a:cs typeface="Arial Narrow" charset="0"/>
                </a:rPr>
                <a:t> Apparatus (SLA)</a:t>
              </a:r>
              <a:endParaRPr kumimoji="0" lang="en-US" sz="1700" b="1" i="0" u="sng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FAEC3B98-E3EA-4931-A49D-B5BC0C86AF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6" r="14222"/>
          <a:stretch/>
        </p:blipFill>
        <p:spPr>
          <a:xfrm>
            <a:off x="5302914" y="1130482"/>
            <a:ext cx="2088712" cy="1356476"/>
          </a:xfrm>
          <a:prstGeom prst="rect">
            <a:avLst/>
          </a:prstGeom>
        </p:spPr>
      </p:pic>
      <p:cxnSp>
        <p:nvCxnSpPr>
          <p:cNvPr id="41" name="Curved Connector 116">
            <a:extLst>
              <a:ext uri="{FF2B5EF4-FFF2-40B4-BE49-F238E27FC236}">
                <a16:creationId xmlns:a16="http://schemas.microsoft.com/office/drawing/2014/main" id="{F606998E-D4D3-49F5-8BB3-0843F0A994D9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4446195" y="1738302"/>
            <a:ext cx="882729" cy="608285"/>
          </a:xfrm>
          <a:prstGeom prst="curvedConnector3">
            <a:avLst>
              <a:gd name="adj1" fmla="val 5000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Curved Connector 117">
            <a:extLst>
              <a:ext uri="{FF2B5EF4-FFF2-40B4-BE49-F238E27FC236}">
                <a16:creationId xmlns:a16="http://schemas.microsoft.com/office/drawing/2014/main" id="{E2CAB7C3-FAFF-4BF8-97C9-FECC40EF8618}"/>
              </a:ext>
            </a:extLst>
          </p:cNvPr>
          <p:cNvCxnSpPr>
            <a:cxnSpLocks/>
          </p:cNvCxnSpPr>
          <p:nvPr/>
        </p:nvCxnSpPr>
        <p:spPr bwMode="auto">
          <a:xfrm>
            <a:off x="7391626" y="1688839"/>
            <a:ext cx="1158946" cy="698914"/>
          </a:xfrm>
          <a:prstGeom prst="curvedConnector3">
            <a:avLst>
              <a:gd name="adj1" fmla="val 50000"/>
            </a:avLst>
          </a:prstGeom>
          <a:solidFill>
            <a:srgbClr val="4472C4"/>
          </a:solidFill>
          <a:ln w="9525" cap="flat" cmpd="sng" algn="ctr">
            <a:solidFill>
              <a:srgbClr val="70AD47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urved Connector 118">
            <a:extLst>
              <a:ext uri="{FF2B5EF4-FFF2-40B4-BE49-F238E27FC236}">
                <a16:creationId xmlns:a16="http://schemas.microsoft.com/office/drawing/2014/main" id="{D1FBA825-B614-4AD7-BFAC-5DE3C0BA0255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434731" y="2386166"/>
            <a:ext cx="180327" cy="91536"/>
          </a:xfrm>
          <a:prstGeom prst="curvedConnector3">
            <a:avLst>
              <a:gd name="adj1" fmla="val 50000"/>
            </a:avLst>
          </a:prstGeom>
          <a:solidFill>
            <a:srgbClr val="4472C4"/>
          </a:solidFill>
          <a:ln w="9525" cap="flat" cmpd="sng" algn="ctr">
            <a:solidFill>
              <a:srgbClr val="ED7D3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6BC3ABC-4E5D-4083-956A-5457E5B32890}"/>
              </a:ext>
            </a:extLst>
          </p:cNvPr>
          <p:cNvSpPr/>
          <p:nvPr/>
        </p:nvSpPr>
        <p:spPr>
          <a:xfrm>
            <a:off x="3626913" y="1086469"/>
            <a:ext cx="182755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buSzPct val="80000"/>
            </a:pP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AM technologies: market share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A16E123-D34C-4CC4-BEDE-822ACA7AF076}"/>
              </a:ext>
            </a:extLst>
          </p:cNvPr>
          <p:cNvSpPr/>
          <p:nvPr/>
        </p:nvSpPr>
        <p:spPr>
          <a:xfrm>
            <a:off x="7603082" y="1065560"/>
            <a:ext cx="721672" cy="352532"/>
          </a:xfrm>
          <a:prstGeom prst="rect">
            <a:avLst/>
          </a:prstGeom>
          <a:solidFill>
            <a:sysClr val="window" lastClr="FFFFFF"/>
          </a:solidFill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16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80000"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ADA9AA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rPr>
              <a:t>Others</a:t>
            </a:r>
          </a:p>
        </p:txBody>
      </p:sp>
      <p:cxnSp>
        <p:nvCxnSpPr>
          <p:cNvPr id="46" name="Curved Connector 121">
            <a:extLst>
              <a:ext uri="{FF2B5EF4-FFF2-40B4-BE49-F238E27FC236}">
                <a16:creationId xmlns:a16="http://schemas.microsoft.com/office/drawing/2014/main" id="{73164C12-CE4F-4A79-928A-C2068FE55769}"/>
              </a:ext>
            </a:extLst>
          </p:cNvPr>
          <p:cNvCxnSpPr>
            <a:cxnSpLocks/>
            <a:endCxn id="45" idx="1"/>
          </p:cNvCxnSpPr>
          <p:nvPr/>
        </p:nvCxnSpPr>
        <p:spPr bwMode="auto">
          <a:xfrm flipV="1">
            <a:off x="7078112" y="1241826"/>
            <a:ext cx="524970" cy="92026"/>
          </a:xfrm>
          <a:prstGeom prst="curvedConnector3">
            <a:avLst>
              <a:gd name="adj1" fmla="val 50000"/>
            </a:avLst>
          </a:prstGeom>
          <a:solidFill>
            <a:srgbClr val="4472C4"/>
          </a:solidFill>
          <a:ln w="9525" cap="flat" cmpd="sng" algn="ctr">
            <a:solidFill>
              <a:srgbClr val="ADA9AA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84E6BEAA-5B68-4528-9458-2E49042ED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951986"/>
              </p:ext>
            </p:extLst>
          </p:nvPr>
        </p:nvGraphicFramePr>
        <p:xfrm>
          <a:off x="4095750" y="5558176"/>
          <a:ext cx="5029200" cy="1026160"/>
        </p:xfrm>
        <a:graphic>
          <a:graphicData uri="http://schemas.openxmlformats.org/drawingml/2006/table">
            <a:tbl>
              <a:tblPr firstRow="1" bandRow="1"/>
              <a:tblGrid>
                <a:gridCol w="1005840">
                  <a:extLst>
                    <a:ext uri="{9D8B030D-6E8A-4147-A177-3AD203B41FA5}">
                      <a16:colId xmlns:a16="http://schemas.microsoft.com/office/drawing/2014/main" val="236776027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23319195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45758617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52816018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870267143"/>
                    </a:ext>
                  </a:extLst>
                </a:gridCol>
              </a:tblGrid>
              <a:tr h="25603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l">
                        <a:lnSpc>
                          <a:spcPts val="1300"/>
                        </a:lnSpc>
                      </a:pPr>
                      <a:endParaRPr lang="en-US" sz="1400" b="1" i="0" dirty="0">
                        <a:solidFill>
                          <a:schemeClr val="bg1"/>
                        </a:solidFill>
                        <a:latin typeface="Arial Narrow" panose="020B0604020202020204" pitchFamily="34" charset="0"/>
                        <a:cs typeface="Arial Narrow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Material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Surface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Strength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614041"/>
                  </a:ext>
                </a:extLst>
              </a:tr>
              <a:tr h="25603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FDM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Wide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Rough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357443"/>
                  </a:ext>
                </a:extLst>
              </a:tr>
              <a:tr h="25603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SLS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Limited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Rough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228949"/>
                  </a:ext>
                </a:extLst>
              </a:tr>
              <a:tr h="25603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1" i="0" dirty="0">
                          <a:solidFill>
                            <a:schemeClr val="bg1"/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SLA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Limited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Smooth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Book Antiqua"/>
                        </a:defRPr>
                      </a:lvl9pPr>
                    </a:lstStyle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US" sz="1400" b="0" i="0" dirty="0"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Low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7E6E6">
                          <a:lumMod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038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16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7660A-A173-40D3-AD94-1B1EC8EE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Fused Deposition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4F24-8F3F-4B3E-8216-8917E9B34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39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DC794E-3D13-4999-AAF3-BD35D4D41A46}"/>
              </a:ext>
            </a:extLst>
          </p:cNvPr>
          <p:cNvGrpSpPr/>
          <p:nvPr/>
        </p:nvGrpSpPr>
        <p:grpSpPr>
          <a:xfrm>
            <a:off x="4332746" y="1450790"/>
            <a:ext cx="5503991" cy="4661190"/>
            <a:chOff x="2275346" y="1136465"/>
            <a:chExt cx="5503991" cy="466119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6DF384-4A81-4FDC-B4D5-90C1CA666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5346" y="1136465"/>
              <a:ext cx="5132398" cy="4460869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23346A-1E04-46C0-8537-8E51CC73684D}"/>
                </a:ext>
              </a:extLst>
            </p:cNvPr>
            <p:cNvCxnSpPr/>
            <p:nvPr/>
          </p:nvCxnSpPr>
          <p:spPr bwMode="auto">
            <a:xfrm>
              <a:off x="7500093" y="5225123"/>
              <a:ext cx="0" cy="406400"/>
            </a:xfrm>
            <a:prstGeom prst="straightConnector1">
              <a:avLst/>
            </a:prstGeom>
            <a:solidFill>
              <a:srgbClr val="4472C4"/>
            </a:solidFill>
            <a:ln w="254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DD13692-2553-4307-84A6-8954E4A37AC1}"/>
                </a:ext>
              </a:extLst>
            </p:cNvPr>
            <p:cNvSpPr/>
            <p:nvPr/>
          </p:nvSpPr>
          <p:spPr>
            <a:xfrm>
              <a:off x="4319696" y="3953947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x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9FDC397-39C5-4364-8853-DECBA711F48A}"/>
                </a:ext>
              </a:extLst>
            </p:cNvPr>
            <p:cNvCxnSpPr/>
            <p:nvPr/>
          </p:nvCxnSpPr>
          <p:spPr bwMode="auto">
            <a:xfrm>
              <a:off x="4063770" y="4050745"/>
              <a:ext cx="511855" cy="0"/>
            </a:xfrm>
            <a:prstGeom prst="line">
              <a:avLst/>
            </a:prstGeom>
            <a:solidFill>
              <a:srgbClr val="4472C4"/>
            </a:solidFill>
            <a:ln w="22225" cap="flat" cmpd="sng" algn="ctr">
              <a:solidFill>
                <a:sysClr val="windowText" lastClr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155304-E866-40C1-BA49-DF8B1093B41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05550" y="3793347"/>
              <a:ext cx="439194" cy="517267"/>
            </a:xfrm>
            <a:prstGeom prst="line">
              <a:avLst/>
            </a:prstGeom>
            <a:solidFill>
              <a:srgbClr val="4472C4"/>
            </a:solidFill>
            <a:ln w="22225" cap="flat" cmpd="sng" algn="ctr">
              <a:solidFill>
                <a:sysClr val="windowText" lastClr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81372E-3AB3-48C5-B5B4-114EC1B4B29C}"/>
                </a:ext>
              </a:extLst>
            </p:cNvPr>
            <p:cNvSpPr/>
            <p:nvPr/>
          </p:nvSpPr>
          <p:spPr>
            <a:xfrm>
              <a:off x="4130922" y="3662879"/>
              <a:ext cx="2904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y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788972A-752E-41A1-8047-9BDA9ED4819A}"/>
                </a:ext>
              </a:extLst>
            </p:cNvPr>
            <p:cNvSpPr/>
            <p:nvPr/>
          </p:nvSpPr>
          <p:spPr>
            <a:xfrm>
              <a:off x="7500093" y="5428323"/>
              <a:ext cx="2792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z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19A682B-BE88-4331-A12F-90036BE32B67}"/>
                </a:ext>
              </a:extLst>
            </p:cNvPr>
            <p:cNvSpPr/>
            <p:nvPr/>
          </p:nvSpPr>
          <p:spPr bwMode="auto">
            <a:xfrm>
              <a:off x="3054364" y="4138613"/>
              <a:ext cx="785651" cy="257223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E59FB6F-E8DB-4C6D-AC2B-347E853A2223}"/>
              </a:ext>
            </a:extLst>
          </p:cNvPr>
          <p:cNvSpPr/>
          <p:nvPr/>
        </p:nvSpPr>
        <p:spPr>
          <a:xfrm>
            <a:off x="2221949" y="4645076"/>
            <a:ext cx="21107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Platform moves in </a:t>
            </a:r>
            <a:r>
              <a:rPr lang="en-US" sz="1600" b="1" i="1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z</a:t>
            </a:r>
            <a:r>
              <a:rPr lang="en-US" sz="1600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 direction, allowing part built layer by layer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876DA8-0592-434C-BC8C-29702247EBC5}"/>
              </a:ext>
            </a:extLst>
          </p:cNvPr>
          <p:cNvSpPr/>
          <p:nvPr/>
        </p:nvSpPr>
        <p:spPr>
          <a:xfrm>
            <a:off x="8456940" y="1661837"/>
            <a:ext cx="25792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Acrylonitrile Butadiene Styrene (ABS) or </a:t>
            </a:r>
          </a:p>
          <a:p>
            <a:pPr algn="ctr" defTabSz="914400"/>
            <a:r>
              <a:rPr lang="en-US" sz="1600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Polylactic Acid (PLA)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0D23E2-9D0C-4986-9444-623DC4C84C58}"/>
              </a:ext>
            </a:extLst>
          </p:cNvPr>
          <p:cNvSpPr/>
          <p:nvPr/>
        </p:nvSpPr>
        <p:spPr>
          <a:xfrm>
            <a:off x="8698585" y="2740108"/>
            <a:ext cx="24223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Filament heated over transition temperature before deposition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60AC34-6C5E-407E-B96D-5FB0B8436ADE}"/>
              </a:ext>
            </a:extLst>
          </p:cNvPr>
          <p:cNvSpPr/>
          <p:nvPr/>
        </p:nvSpPr>
        <p:spPr>
          <a:xfrm>
            <a:off x="2057400" y="3366298"/>
            <a:ext cx="25028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en-US" sz="1600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Nozzle moves in </a:t>
            </a:r>
            <a:r>
              <a:rPr lang="en-US" sz="1600" i="1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x</a:t>
            </a:r>
            <a:r>
              <a:rPr lang="en-US" sz="1600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 and </a:t>
            </a:r>
            <a:r>
              <a:rPr lang="en-US" sz="1600" i="1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y</a:t>
            </a:r>
            <a:r>
              <a:rPr lang="en-US" sz="1600" dirty="0">
                <a:solidFill>
                  <a:srgbClr val="4472C4">
                    <a:lumMod val="75000"/>
                  </a:srgbClr>
                </a:solidFill>
                <a:latin typeface="Times New Roman"/>
                <a:cs typeface="Arial Narrow" panose="020B0604020202020204" pitchFamily="34" charset="0"/>
              </a:rPr>
              <a:t> directions, allowing different printing paths </a:t>
            </a:r>
          </a:p>
        </p:txBody>
      </p:sp>
      <p:sp>
        <p:nvSpPr>
          <p:cNvPr id="35" name="Freeform 64">
            <a:extLst>
              <a:ext uri="{FF2B5EF4-FFF2-40B4-BE49-F238E27FC236}">
                <a16:creationId xmlns:a16="http://schemas.microsoft.com/office/drawing/2014/main" id="{91BB24BA-64DC-4666-9A9F-69F3A0206C39}"/>
              </a:ext>
            </a:extLst>
          </p:cNvPr>
          <p:cNvSpPr/>
          <p:nvPr/>
        </p:nvSpPr>
        <p:spPr bwMode="auto">
          <a:xfrm rot="20760680">
            <a:off x="6916962" y="2013309"/>
            <a:ext cx="1887698" cy="380649"/>
          </a:xfrm>
          <a:custGeom>
            <a:avLst/>
            <a:gdLst>
              <a:gd name="connsiteX0" fmla="*/ 0 w 2038350"/>
              <a:gd name="connsiteY0" fmla="*/ 371630 h 411303"/>
              <a:gd name="connsiteX1" fmla="*/ 1238250 w 2038350"/>
              <a:gd name="connsiteY1" fmla="*/ 155 h 411303"/>
              <a:gd name="connsiteX2" fmla="*/ 962025 w 2038350"/>
              <a:gd name="connsiteY2" fmla="*/ 409730 h 411303"/>
              <a:gd name="connsiteX3" fmla="*/ 2038350 w 2038350"/>
              <a:gd name="connsiteY3" fmla="*/ 114455 h 411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8350" h="411303">
                <a:moveTo>
                  <a:pt x="0" y="371630"/>
                </a:moveTo>
                <a:cubicBezTo>
                  <a:pt x="538956" y="182717"/>
                  <a:pt x="1077912" y="-6195"/>
                  <a:pt x="1238250" y="155"/>
                </a:cubicBezTo>
                <a:cubicBezTo>
                  <a:pt x="1398588" y="6505"/>
                  <a:pt x="828675" y="390680"/>
                  <a:pt x="962025" y="409730"/>
                </a:cubicBezTo>
                <a:cubicBezTo>
                  <a:pt x="1095375" y="428780"/>
                  <a:pt x="1566862" y="271617"/>
                  <a:pt x="2038350" y="114455"/>
                </a:cubicBezTo>
              </a:path>
            </a:pathLst>
          </a:custGeom>
          <a:noFill/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36" name="Freeform 65">
            <a:extLst>
              <a:ext uri="{FF2B5EF4-FFF2-40B4-BE49-F238E27FC236}">
                <a16:creationId xmlns:a16="http://schemas.microsoft.com/office/drawing/2014/main" id="{63E80197-718E-429B-B9D5-4039581C1182}"/>
              </a:ext>
            </a:extLst>
          </p:cNvPr>
          <p:cNvSpPr/>
          <p:nvPr/>
        </p:nvSpPr>
        <p:spPr bwMode="auto">
          <a:xfrm>
            <a:off x="8267261" y="2917981"/>
            <a:ext cx="667657" cy="160484"/>
          </a:xfrm>
          <a:custGeom>
            <a:avLst/>
            <a:gdLst>
              <a:gd name="connsiteX0" fmla="*/ 0 w 667657"/>
              <a:gd name="connsiteY0" fmla="*/ 130873 h 160484"/>
              <a:gd name="connsiteX1" fmla="*/ 406400 w 667657"/>
              <a:gd name="connsiteY1" fmla="*/ 244 h 160484"/>
              <a:gd name="connsiteX2" fmla="*/ 217714 w 667657"/>
              <a:gd name="connsiteY2" fmla="*/ 159901 h 160484"/>
              <a:gd name="connsiteX3" fmla="*/ 667657 w 667657"/>
              <a:gd name="connsiteY3" fmla="*/ 43787 h 16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657" h="160484">
                <a:moveTo>
                  <a:pt x="0" y="130873"/>
                </a:moveTo>
                <a:cubicBezTo>
                  <a:pt x="185057" y="63139"/>
                  <a:pt x="370114" y="-4594"/>
                  <a:pt x="406400" y="244"/>
                </a:cubicBezTo>
                <a:cubicBezTo>
                  <a:pt x="442686" y="5082"/>
                  <a:pt x="174171" y="152644"/>
                  <a:pt x="217714" y="159901"/>
                </a:cubicBezTo>
                <a:cubicBezTo>
                  <a:pt x="261257" y="167158"/>
                  <a:pt x="464457" y="105472"/>
                  <a:pt x="667657" y="43787"/>
                </a:cubicBezTo>
              </a:path>
            </a:pathLst>
          </a:custGeom>
          <a:noFill/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37" name="Freeform 66">
            <a:extLst>
              <a:ext uri="{FF2B5EF4-FFF2-40B4-BE49-F238E27FC236}">
                <a16:creationId xmlns:a16="http://schemas.microsoft.com/office/drawing/2014/main" id="{7A6008EA-F66D-4035-8CA4-8010F4BCF0C8}"/>
              </a:ext>
            </a:extLst>
          </p:cNvPr>
          <p:cNvSpPr/>
          <p:nvPr/>
        </p:nvSpPr>
        <p:spPr bwMode="auto">
          <a:xfrm>
            <a:off x="4408714" y="3695739"/>
            <a:ext cx="1640115" cy="450357"/>
          </a:xfrm>
          <a:custGeom>
            <a:avLst/>
            <a:gdLst>
              <a:gd name="connsiteX0" fmla="*/ 1640115 w 1640115"/>
              <a:gd name="connsiteY0" fmla="*/ 450357 h 450357"/>
              <a:gd name="connsiteX1" fmla="*/ 478972 w 1640115"/>
              <a:gd name="connsiteY1" fmla="*/ 415 h 450357"/>
              <a:gd name="connsiteX2" fmla="*/ 943429 w 1640115"/>
              <a:gd name="connsiteY2" fmla="*/ 363272 h 450357"/>
              <a:gd name="connsiteX3" fmla="*/ 0 w 1640115"/>
              <a:gd name="connsiteY3" fmla="*/ 43957 h 45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0115" h="450357">
                <a:moveTo>
                  <a:pt x="1640115" y="450357"/>
                </a:moveTo>
                <a:cubicBezTo>
                  <a:pt x="1117600" y="232643"/>
                  <a:pt x="595086" y="14929"/>
                  <a:pt x="478972" y="415"/>
                </a:cubicBezTo>
                <a:cubicBezTo>
                  <a:pt x="362858" y="-14099"/>
                  <a:pt x="1023258" y="356015"/>
                  <a:pt x="943429" y="363272"/>
                </a:cubicBezTo>
                <a:cubicBezTo>
                  <a:pt x="863600" y="370529"/>
                  <a:pt x="431800" y="207243"/>
                  <a:pt x="0" y="43957"/>
                </a:cubicBezTo>
              </a:path>
            </a:pathLst>
          </a:custGeom>
          <a:noFill/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38" name="Freeform 67">
            <a:extLst>
              <a:ext uri="{FF2B5EF4-FFF2-40B4-BE49-F238E27FC236}">
                <a16:creationId xmlns:a16="http://schemas.microsoft.com/office/drawing/2014/main" id="{70E774CE-6D2D-4407-8626-1362A87635D1}"/>
              </a:ext>
            </a:extLst>
          </p:cNvPr>
          <p:cNvSpPr/>
          <p:nvPr/>
        </p:nvSpPr>
        <p:spPr bwMode="auto">
          <a:xfrm>
            <a:off x="4269931" y="5120831"/>
            <a:ext cx="580571" cy="363236"/>
          </a:xfrm>
          <a:custGeom>
            <a:avLst/>
            <a:gdLst>
              <a:gd name="connsiteX0" fmla="*/ 580571 w 580571"/>
              <a:gd name="connsiteY0" fmla="*/ 363236 h 363236"/>
              <a:gd name="connsiteX1" fmla="*/ 159657 w 580571"/>
              <a:gd name="connsiteY1" fmla="*/ 379 h 363236"/>
              <a:gd name="connsiteX2" fmla="*/ 319314 w 580571"/>
              <a:gd name="connsiteY2" fmla="*/ 290665 h 363236"/>
              <a:gd name="connsiteX3" fmla="*/ 0 w 580571"/>
              <a:gd name="connsiteY3" fmla="*/ 131008 h 36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571" h="363236">
                <a:moveTo>
                  <a:pt x="580571" y="363236"/>
                </a:moveTo>
                <a:cubicBezTo>
                  <a:pt x="391885" y="187855"/>
                  <a:pt x="203200" y="12474"/>
                  <a:pt x="159657" y="379"/>
                </a:cubicBezTo>
                <a:cubicBezTo>
                  <a:pt x="116114" y="-11716"/>
                  <a:pt x="345923" y="268894"/>
                  <a:pt x="319314" y="290665"/>
                </a:cubicBezTo>
                <a:cubicBezTo>
                  <a:pt x="292705" y="312436"/>
                  <a:pt x="146352" y="221722"/>
                  <a:pt x="0" y="131008"/>
                </a:cubicBezTo>
              </a:path>
            </a:pathLst>
          </a:custGeom>
          <a:noFill/>
          <a:ln w="9525" cap="flat" cmpd="sng" algn="ctr">
            <a:solidFill>
              <a:srgbClr val="4472C4">
                <a:lumMod val="40000"/>
                <a:lumOff val="60000"/>
              </a:srgbClr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35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23FB-6D58-46FB-8706-5750190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Monitoring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F6BD-23D3-4328-84B2-FB4B4E8F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899EC8-A9C0-409E-80AB-70151999DE41}"/>
              </a:ext>
            </a:extLst>
          </p:cNvPr>
          <p:cNvSpPr/>
          <p:nvPr/>
        </p:nvSpPr>
        <p:spPr>
          <a:xfrm>
            <a:off x="3362325" y="2247900"/>
            <a:ext cx="1514476" cy="2362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36DD94-CDD3-4A01-A593-84B81B787D72}"/>
              </a:ext>
            </a:extLst>
          </p:cNvPr>
          <p:cNvSpPr/>
          <p:nvPr/>
        </p:nvSpPr>
        <p:spPr>
          <a:xfrm>
            <a:off x="5338762" y="2247900"/>
            <a:ext cx="1514476" cy="2362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4F92A-8ED6-44B6-9AA6-5CD94F965FA1}"/>
              </a:ext>
            </a:extLst>
          </p:cNvPr>
          <p:cNvSpPr/>
          <p:nvPr/>
        </p:nvSpPr>
        <p:spPr>
          <a:xfrm>
            <a:off x="1716087" y="2247900"/>
            <a:ext cx="1184277" cy="619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EFA5F-EA4D-4722-9A2F-59CBBB927866}"/>
              </a:ext>
            </a:extLst>
          </p:cNvPr>
          <p:cNvSpPr/>
          <p:nvPr/>
        </p:nvSpPr>
        <p:spPr>
          <a:xfrm>
            <a:off x="1716087" y="3119437"/>
            <a:ext cx="1184277" cy="619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 inputs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8C2BC5-82B6-4527-977D-ED7D8183AB76}"/>
              </a:ext>
            </a:extLst>
          </p:cNvPr>
          <p:cNvSpPr/>
          <p:nvPr/>
        </p:nvSpPr>
        <p:spPr>
          <a:xfrm>
            <a:off x="1716087" y="3990975"/>
            <a:ext cx="1184277" cy="619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03345A3-884F-49BC-BD15-A389C70842C6}"/>
              </a:ext>
            </a:extLst>
          </p:cNvPr>
          <p:cNvSpPr/>
          <p:nvPr/>
        </p:nvSpPr>
        <p:spPr>
          <a:xfrm>
            <a:off x="2961482" y="2402680"/>
            <a:ext cx="339725" cy="3095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E6DEFF7-E5B1-456B-8EB9-32707F372CB6}"/>
              </a:ext>
            </a:extLst>
          </p:cNvPr>
          <p:cNvSpPr/>
          <p:nvPr/>
        </p:nvSpPr>
        <p:spPr>
          <a:xfrm>
            <a:off x="2961482" y="3274217"/>
            <a:ext cx="339725" cy="3095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378A47-F011-47A7-82E7-B95F46548C43}"/>
              </a:ext>
            </a:extLst>
          </p:cNvPr>
          <p:cNvSpPr/>
          <p:nvPr/>
        </p:nvSpPr>
        <p:spPr>
          <a:xfrm>
            <a:off x="4965305" y="3274217"/>
            <a:ext cx="339725" cy="3095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E853CE-0252-4F62-98E7-7282E3D8325C}"/>
              </a:ext>
            </a:extLst>
          </p:cNvPr>
          <p:cNvSpPr/>
          <p:nvPr/>
        </p:nvSpPr>
        <p:spPr>
          <a:xfrm>
            <a:off x="2961482" y="4150516"/>
            <a:ext cx="339725" cy="30956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CF42CD6-923C-4498-9C9D-BA435C644257}"/>
              </a:ext>
            </a:extLst>
          </p:cNvPr>
          <p:cNvSpPr/>
          <p:nvPr/>
        </p:nvSpPr>
        <p:spPr>
          <a:xfrm>
            <a:off x="9230518" y="1753786"/>
            <a:ext cx="2667000" cy="9640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Product-Level Attributes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B88BDC-52C3-4A3D-937C-921AC7CA701E}"/>
              </a:ext>
            </a:extLst>
          </p:cNvPr>
          <p:cNvSpPr/>
          <p:nvPr/>
        </p:nvSpPr>
        <p:spPr>
          <a:xfrm>
            <a:off x="9230518" y="2945403"/>
            <a:ext cx="2667000" cy="9640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Process-Level Attributes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023F21B-E956-4C23-842A-F86B0752A526}"/>
              </a:ext>
            </a:extLst>
          </p:cNvPr>
          <p:cNvSpPr/>
          <p:nvPr/>
        </p:nvSpPr>
        <p:spPr>
          <a:xfrm>
            <a:off x="9230518" y="4150516"/>
            <a:ext cx="2667000" cy="96400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Machine-Level Attributes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87D9486-09B0-4683-A3D4-BFCA38D2DDE3}"/>
              </a:ext>
            </a:extLst>
          </p:cNvPr>
          <p:cNvCxnSpPr>
            <a:cxnSpLocks/>
            <a:stCxn id="6" idx="3"/>
            <a:endCxn id="14" idx="2"/>
          </p:cNvCxnSpPr>
          <p:nvPr/>
        </p:nvCxnSpPr>
        <p:spPr>
          <a:xfrm flipV="1">
            <a:off x="6853238" y="2235791"/>
            <a:ext cx="2377280" cy="119320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CE54815-9349-4DCC-9728-5BCE7C44B377}"/>
              </a:ext>
            </a:extLst>
          </p:cNvPr>
          <p:cNvCxnSpPr>
            <a:stCxn id="6" idx="3"/>
            <a:endCxn id="16" idx="2"/>
          </p:cNvCxnSpPr>
          <p:nvPr/>
        </p:nvCxnSpPr>
        <p:spPr>
          <a:xfrm>
            <a:off x="6853238" y="3429000"/>
            <a:ext cx="2377280" cy="120352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839EED0-76B6-4EBA-A5DA-33D7297FFD54}"/>
              </a:ext>
            </a:extLst>
          </p:cNvPr>
          <p:cNvCxnSpPr>
            <a:stCxn id="6" idx="3"/>
            <a:endCxn id="15" idx="2"/>
          </p:cNvCxnSpPr>
          <p:nvPr/>
        </p:nvCxnSpPr>
        <p:spPr>
          <a:xfrm flipV="1">
            <a:off x="6853238" y="3427408"/>
            <a:ext cx="2377280" cy="1592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0A0A68-8196-4410-8EE9-7364DEF5027B}"/>
              </a:ext>
            </a:extLst>
          </p:cNvPr>
          <p:cNvSpPr txBox="1"/>
          <p:nvPr/>
        </p:nvSpPr>
        <p:spPr>
          <a:xfrm>
            <a:off x="7743428" y="2580856"/>
            <a:ext cx="2255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6" name="Speech Bubble: Oval 25">
            <a:extLst>
              <a:ext uri="{FF2B5EF4-FFF2-40B4-BE49-F238E27FC236}">
                <a16:creationId xmlns:a16="http://schemas.microsoft.com/office/drawing/2014/main" id="{3DBDB65E-46FC-4931-895D-55512A8047B5}"/>
              </a:ext>
            </a:extLst>
          </p:cNvPr>
          <p:cNvSpPr/>
          <p:nvPr/>
        </p:nvSpPr>
        <p:spPr>
          <a:xfrm>
            <a:off x="6438703" y="1165213"/>
            <a:ext cx="2048270" cy="727470"/>
          </a:xfrm>
          <a:prstGeom prst="wedgeEllipseCallout">
            <a:avLst>
              <a:gd name="adj1" fmla="val 36210"/>
              <a:gd name="adj2" fmla="val 9217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Sensing</a:t>
            </a:r>
          </a:p>
        </p:txBody>
      </p:sp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25B9A61C-AE8E-4EC6-A476-BF92EB9F5F74}"/>
              </a:ext>
            </a:extLst>
          </p:cNvPr>
          <p:cNvSpPr/>
          <p:nvPr/>
        </p:nvSpPr>
        <p:spPr>
          <a:xfrm>
            <a:off x="6096000" y="5292714"/>
            <a:ext cx="2530673" cy="993787"/>
          </a:xfrm>
          <a:prstGeom prst="wedgeEllipseCallout">
            <a:avLst>
              <a:gd name="adj1" fmla="val 30010"/>
              <a:gd name="adj2" fmla="val -133027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</a:t>
            </a:r>
          </a:p>
        </p:txBody>
      </p:sp>
    </p:spTree>
    <p:extLst>
      <p:ext uri="{BB962C8B-B14F-4D97-AF65-F5344CB8AC3E}">
        <p14:creationId xmlns:p14="http://schemas.microsoft.com/office/powerpoint/2010/main" val="5142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5C30-6595-404D-9370-B6655776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21504A-2115-4D3E-B560-B390912B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40</a:t>
            </a:fld>
            <a:endParaRPr lang="en-US"/>
          </a:p>
        </p:txBody>
      </p:sp>
      <p:pic>
        <p:nvPicPr>
          <p:cNvPr id="5" name="Fused Deposition Modeling (Animation)">
            <a:hlinkClick r:id="" action="ppaction://media"/>
            <a:extLst>
              <a:ext uri="{FF2B5EF4-FFF2-40B4-BE49-F238E27FC236}">
                <a16:creationId xmlns:a16="http://schemas.microsoft.com/office/drawing/2014/main" id="{CECE15D6-6921-49D0-AFD4-E9697118E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150" y="1203123"/>
            <a:ext cx="8134350" cy="457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3A2B83-78AD-4AAC-9161-6FCB756FD075}"/>
              </a:ext>
            </a:extLst>
          </p:cNvPr>
          <p:cNvSpPr/>
          <p:nvPr/>
        </p:nvSpPr>
        <p:spPr>
          <a:xfrm>
            <a:off x="8001311" y="6233954"/>
            <a:ext cx="1904689" cy="24622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cs typeface="Arial Narrow" charset="0"/>
              </a:rPr>
              <a:t>Stratasys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cs typeface="Arial Narrow" charset="0"/>
              </a:rPr>
              <a:t> Direct Manufacturing, 2017</a:t>
            </a:r>
          </a:p>
        </p:txBody>
      </p:sp>
    </p:spTree>
    <p:extLst>
      <p:ext uri="{BB962C8B-B14F-4D97-AF65-F5344CB8AC3E}">
        <p14:creationId xmlns:p14="http://schemas.microsoft.com/office/powerpoint/2010/main" val="40223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1268-BC60-46F3-A7E5-26227C62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 Process: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06975-253B-4D45-BAC6-AE5DBAA8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EE6E44-CB3C-4836-A4C6-71C62F3B60CC}"/>
              </a:ext>
            </a:extLst>
          </p:cNvPr>
          <p:cNvGrpSpPr/>
          <p:nvPr/>
        </p:nvGrpSpPr>
        <p:grpSpPr>
          <a:xfrm>
            <a:off x="2245134" y="944798"/>
            <a:ext cx="8493991" cy="2213846"/>
            <a:chOff x="325003" y="986195"/>
            <a:chExt cx="8493991" cy="221384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905F28-116F-473E-934D-0392ACFCA244}"/>
                </a:ext>
              </a:extLst>
            </p:cNvPr>
            <p:cNvSpPr/>
            <p:nvPr/>
          </p:nvSpPr>
          <p:spPr>
            <a:xfrm>
              <a:off x="325003" y="986195"/>
              <a:ext cx="849399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defTabSz="914400">
                <a:buSzPct val="80000"/>
                <a:buFont typeface="Wingdings" pitchFamily="2" charset="2"/>
                <a:buChar char="q"/>
              </a:pPr>
              <a:r>
                <a:rPr lang="en-US" b="1" dirty="0">
                  <a:solidFill>
                    <a:prstClr val="black"/>
                  </a:solidFill>
                  <a:latin typeface="Times New Roman"/>
                </a:rPr>
                <a:t>Strengths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67E052-5061-474C-90EC-6BDF1B1AC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288" b="-22426"/>
            <a:stretch/>
          </p:blipFill>
          <p:spPr>
            <a:xfrm>
              <a:off x="3724026" y="1687601"/>
              <a:ext cx="1695946" cy="15124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285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F49111-5808-49CF-BA42-5870CFAF7438}"/>
                </a:ext>
              </a:extLst>
            </p:cNvPr>
            <p:cNvSpPr/>
            <p:nvPr/>
          </p:nvSpPr>
          <p:spPr>
            <a:xfrm>
              <a:off x="1116304" y="1314998"/>
              <a:ext cx="199438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113" defTabSz="914400">
                <a:buSzPct val="80000"/>
              </a:pPr>
              <a:r>
                <a:rPr lang="en-US" sz="1500" dirty="0">
                  <a:solidFill>
                    <a:srgbClr val="0400CC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High cost-effectiveness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13F5BB-BA38-40A1-A60F-3243AEF36230}"/>
                </a:ext>
              </a:extLst>
            </p:cNvPr>
            <p:cNvSpPr/>
            <p:nvPr/>
          </p:nvSpPr>
          <p:spPr>
            <a:xfrm>
              <a:off x="3542516" y="1314998"/>
              <a:ext cx="2172046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113" defTabSz="914400">
                <a:buSzPct val="80000"/>
              </a:pPr>
              <a:r>
                <a:rPr lang="en-US" sz="1500" dirty="0">
                  <a:solidFill>
                    <a:srgbClr val="0400CC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Wide options of materials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63EC9A-AD2B-4196-BF15-EF609D7FE6D1}"/>
                </a:ext>
              </a:extLst>
            </p:cNvPr>
            <p:cNvSpPr/>
            <p:nvPr/>
          </p:nvSpPr>
          <p:spPr>
            <a:xfrm>
              <a:off x="6689147" y="1302298"/>
              <a:ext cx="1439597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113" defTabSz="914400">
                <a:buSzPct val="80000"/>
              </a:pPr>
              <a:r>
                <a:rPr lang="en-US" sz="1500" dirty="0">
                  <a:solidFill>
                    <a:srgbClr val="0400CC"/>
                  </a:solidFill>
                  <a:latin typeface="Arial Narrow" panose="020B0604020202020204" pitchFamily="34" charset="0"/>
                  <a:cs typeface="Arial Narrow" panose="020B0604020202020204" pitchFamily="34" charset="0"/>
                </a:rPr>
                <a:t>Rapid prototyping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1ACD503-4D58-48A2-86C4-0BF98FBF7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098304"/>
              </p:ext>
            </p:extLst>
          </p:nvPr>
        </p:nvGraphicFramePr>
        <p:xfrm>
          <a:off x="3052534" y="1649898"/>
          <a:ext cx="1750662" cy="1483360"/>
        </p:xfrm>
        <a:graphic>
          <a:graphicData uri="http://schemas.openxmlformats.org/drawingml/2006/table">
            <a:tbl>
              <a:tblPr firstRow="1" bandRow="1"/>
              <a:tblGrid>
                <a:gridCol w="875331">
                  <a:extLst>
                    <a:ext uri="{9D8B030D-6E8A-4147-A177-3AD203B41FA5}">
                      <a16:colId xmlns:a16="http://schemas.microsoft.com/office/drawing/2014/main" val="796107452"/>
                    </a:ext>
                  </a:extLst>
                </a:gridCol>
                <a:gridCol w="875331">
                  <a:extLst>
                    <a:ext uri="{9D8B030D-6E8A-4147-A177-3AD203B41FA5}">
                      <a16:colId xmlns:a16="http://schemas.microsoft.com/office/drawing/2014/main" val="42885560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Machine cost ($)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95856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FDM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~2k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935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SLS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~150k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92647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SLA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~80k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8548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6EFE227-E42C-4F17-8FE9-7190B0EE71C2}"/>
              </a:ext>
            </a:extLst>
          </p:cNvPr>
          <p:cNvSpPr/>
          <p:nvPr/>
        </p:nvSpPr>
        <p:spPr>
          <a:xfrm>
            <a:off x="9658454" y="3177244"/>
            <a:ext cx="895246" cy="24622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rPr>
              <a:t>Sculpteo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rPr>
              <a:t>, 2017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7ADB9F-431C-428D-B270-978FC325FC19}"/>
              </a:ext>
            </a:extLst>
          </p:cNvPr>
          <p:cNvSpPr/>
          <p:nvPr/>
        </p:nvSpPr>
        <p:spPr>
          <a:xfrm>
            <a:off x="2310532" y="3429000"/>
            <a:ext cx="8599895" cy="1408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spcAft>
                <a:spcPts val="600"/>
              </a:spcAft>
              <a:buSzPct val="80000"/>
              <a:buFont typeface="Wingdings" pitchFamily="2" charset="2"/>
              <a:buChar char="q"/>
            </a:pPr>
            <a:r>
              <a:rPr lang="en-US" b="1" dirty="0">
                <a:solidFill>
                  <a:prstClr val="black"/>
                </a:solidFill>
                <a:latin typeface="Times New Roman"/>
              </a:rPr>
              <a:t>Limitations</a:t>
            </a:r>
          </a:p>
          <a:p>
            <a:pPr marL="569913" indent="-200025" defTabSz="914400">
              <a:spcAft>
                <a:spcPts val="100"/>
              </a:spcAft>
              <a:buSzPct val="80000"/>
              <a:buFont typeface="Wingdings" pitchFamily="2" charset="2"/>
              <a:buChar char="§"/>
            </a:pPr>
            <a:r>
              <a:rPr lang="en-US" sz="15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  <a:r>
              <a:rPr lang="en-US" sz="1500" dirty="0">
                <a:solidFill>
                  <a:srgbClr val="04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precision</a:t>
            </a:r>
            <a:r>
              <a:rPr lang="en-US" sz="15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surface </a:t>
            </a:r>
            <a:r>
              <a:rPr lang="en-US" sz="1500" dirty="0">
                <a:solidFill>
                  <a:srgbClr val="04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smoothness, tensile strength </a:t>
            </a:r>
            <a:r>
              <a:rPr lang="en-US" sz="15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(due to low bonding force between layers)</a:t>
            </a:r>
          </a:p>
          <a:p>
            <a:pPr marL="569913" indent="-200025" defTabSz="914400">
              <a:spcAft>
                <a:spcPts val="100"/>
              </a:spcAft>
              <a:buSzPct val="80000"/>
              <a:buFont typeface="Wingdings" pitchFamily="2" charset="2"/>
              <a:buChar char="§"/>
            </a:pPr>
            <a:r>
              <a:rPr lang="en-US" sz="15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Influenced by multiple process factors, difficult to control the part quality, due to </a:t>
            </a:r>
            <a:r>
              <a:rPr lang="en-US" sz="1500" dirty="0">
                <a:solidFill>
                  <a:srgbClr val="04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understanding </a:t>
            </a:r>
            <a:r>
              <a:rPr lang="en-US" sz="15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500" dirty="0">
                <a:solidFill>
                  <a:srgbClr val="04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process-property</a:t>
            </a:r>
            <a:r>
              <a:rPr lang="en-US" sz="15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relationships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CD321F-0976-4EE3-9231-E848D5841332}"/>
              </a:ext>
            </a:extLst>
          </p:cNvPr>
          <p:cNvSpPr/>
          <p:nvPr/>
        </p:nvSpPr>
        <p:spPr>
          <a:xfrm>
            <a:off x="7967156" y="6353921"/>
            <a:ext cx="2837369" cy="246221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rPr>
              <a:t>Wu </a:t>
            </a: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rPr>
              <a:t>et al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rPr>
              <a:t>., Influence of layer thickness, </a:t>
            </a:r>
            <a:r>
              <a:rPr kumimoji="0" lang="en-US" sz="10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rPr>
              <a:t>Materials,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charset="0"/>
                <a:ea typeface="Arial Narrow" charset="0"/>
                <a:cs typeface="Arial Narrow" charset="0"/>
              </a:rPr>
              <a:t> 2015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C59730-6A53-4E65-A116-689C6F1E0A11}"/>
              </a:ext>
            </a:extLst>
          </p:cNvPr>
          <p:cNvCxnSpPr>
            <a:cxnSpLocks/>
          </p:cNvCxnSpPr>
          <p:nvPr/>
        </p:nvCxnSpPr>
        <p:spPr bwMode="auto">
          <a:xfrm>
            <a:off x="8259751" y="5438007"/>
            <a:ext cx="1070548" cy="278296"/>
          </a:xfrm>
          <a:prstGeom prst="straightConnector1">
            <a:avLst/>
          </a:prstGeom>
          <a:solidFill>
            <a:srgbClr val="4472C4"/>
          </a:solidFill>
          <a:ln w="28575" cap="flat" cmpd="sng" algn="ctr">
            <a:solidFill>
              <a:sysClr val="window" lastClr="FFFFFF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1F34646-F891-42D7-989D-7EBF6F1BFA88}"/>
              </a:ext>
            </a:extLst>
          </p:cNvPr>
          <p:cNvSpPr/>
          <p:nvPr/>
        </p:nvSpPr>
        <p:spPr>
          <a:xfrm>
            <a:off x="8441319" y="5257290"/>
            <a:ext cx="8889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defTabSz="914400">
              <a:buSzPct val="80000"/>
            </a:pPr>
            <a:r>
              <a:rPr lang="en-US" sz="1400" b="1" dirty="0">
                <a:solidFill>
                  <a:prstClr val="white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15 layers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FDA199-C7F8-4BF6-814E-43C2361E0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73" t="13496" r="9726" b="30568"/>
          <a:stretch/>
        </p:blipFill>
        <p:spPr>
          <a:xfrm>
            <a:off x="4821920" y="4837543"/>
            <a:ext cx="1324017" cy="128930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7708405-9BCB-4C29-B187-FA774ADD5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891847"/>
              </p:ext>
            </p:extLst>
          </p:nvPr>
        </p:nvGraphicFramePr>
        <p:xfrm>
          <a:off x="8394675" y="1596766"/>
          <a:ext cx="1828734" cy="1483360"/>
        </p:xfrm>
        <a:graphic>
          <a:graphicData uri="http://schemas.openxmlformats.org/drawingml/2006/table">
            <a:tbl>
              <a:tblPr firstRow="1" bandRow="1"/>
              <a:tblGrid>
                <a:gridCol w="914367">
                  <a:extLst>
                    <a:ext uri="{9D8B030D-6E8A-4147-A177-3AD203B41FA5}">
                      <a16:colId xmlns:a16="http://schemas.microsoft.com/office/drawing/2014/main" val="796107452"/>
                    </a:ext>
                  </a:extLst>
                </a:gridCol>
                <a:gridCol w="914367">
                  <a:extLst>
                    <a:ext uri="{9D8B030D-6E8A-4147-A177-3AD203B41FA5}">
                      <a16:colId xmlns:a16="http://schemas.microsoft.com/office/drawing/2014/main" val="42885560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Printing speed (mm/h)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95856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FDM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50~150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93533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SLS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Up to 48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92647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algn="ctr"/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SLA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Book Antiqua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 Narrow" panose="020B0604020202020204" pitchFamily="34" charset="0"/>
                          <a:cs typeface="Arial Narrow" panose="020B0604020202020204" pitchFamily="34" charset="0"/>
                        </a:rPr>
                        <a:t>Up to 14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85480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31445B38-4171-4E23-A7E3-B167509AE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5" t="13496" r="59412" b="30568"/>
          <a:stretch/>
        </p:blipFill>
        <p:spPr>
          <a:xfrm>
            <a:off x="2993026" y="4835945"/>
            <a:ext cx="1311576" cy="1292502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B48B819-4D32-4DD7-9291-4D50A604BEA9}"/>
              </a:ext>
            </a:extLst>
          </p:cNvPr>
          <p:cNvSpPr/>
          <p:nvPr/>
        </p:nvSpPr>
        <p:spPr>
          <a:xfrm>
            <a:off x="2993026" y="6125300"/>
            <a:ext cx="12089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SzPct val="80000"/>
            </a:pPr>
            <a:r>
              <a:rPr lang="en-US" sz="1400" dirty="0">
                <a:solidFill>
                  <a:srgbClr val="26262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Printed by </a:t>
            </a:r>
            <a:r>
              <a:rPr lang="en-US" sz="1400" b="1" dirty="0">
                <a:solidFill>
                  <a:srgbClr val="0400CC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FDM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395F46-8BD8-4938-86E4-B5B3E58CB0E7}"/>
              </a:ext>
            </a:extLst>
          </p:cNvPr>
          <p:cNvSpPr/>
          <p:nvPr/>
        </p:nvSpPr>
        <p:spPr>
          <a:xfrm>
            <a:off x="4878993" y="6114944"/>
            <a:ext cx="1167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SzPct val="80000"/>
            </a:pPr>
            <a:r>
              <a:rPr lang="en-US" sz="1400" dirty="0">
                <a:solidFill>
                  <a:srgbClr val="26262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Printed by </a:t>
            </a:r>
            <a:r>
              <a:rPr lang="en-US" sz="1400" b="1" dirty="0">
                <a:solidFill>
                  <a:srgbClr val="0400CC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19050A-3C5A-4775-8912-2EADEC7A2D35}"/>
              </a:ext>
            </a:extLst>
          </p:cNvPr>
          <p:cNvSpPr/>
          <p:nvPr/>
        </p:nvSpPr>
        <p:spPr>
          <a:xfrm>
            <a:off x="4382802" y="5328307"/>
            <a:ext cx="373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buSzPct val="80000"/>
            </a:pPr>
            <a:r>
              <a:rPr lang="en-US" sz="1400" dirty="0">
                <a:solidFill>
                  <a:srgbClr val="262626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vs.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DACC6C9-4A10-42AE-8158-E66F68DFC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819" y="4791719"/>
            <a:ext cx="4280306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6" grpId="0"/>
      <p:bldP spid="20" grpId="0"/>
      <p:bldP spid="21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1229-7C39-45B1-AA89-B33EC8F3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 Qualitative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6DF85-EFEF-428F-8E1F-37F5A599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2665B-A522-492E-845F-3420D582BD51}"/>
              </a:ext>
            </a:extLst>
          </p:cNvPr>
          <p:cNvSpPr/>
          <p:nvPr/>
        </p:nvSpPr>
        <p:spPr>
          <a:xfrm>
            <a:off x="2277538" y="1048920"/>
            <a:ext cx="8724983" cy="654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5275" indent="-295275" defTabSz="914400">
              <a:spcBef>
                <a:spcPts val="300"/>
              </a:spcBef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rgbClr val="0400CC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FDM process traditionally analyzed </a:t>
            </a:r>
            <a:r>
              <a:rPr lang="en-US" i="1" dirty="0">
                <a:solidFill>
                  <a:srgbClr val="0400CC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qualitatively</a:t>
            </a:r>
          </a:p>
          <a:p>
            <a:pPr marL="517525" indent="-233363" defTabSz="914400">
              <a:spcBef>
                <a:spcPts val="300"/>
              </a:spcBef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Experimentally obtained part property variation curve through adjusting process parameters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503EE-556F-4B0F-8D6B-CB044E403DCB}"/>
              </a:ext>
            </a:extLst>
          </p:cNvPr>
          <p:cNvSpPr/>
          <p:nvPr/>
        </p:nvSpPr>
        <p:spPr>
          <a:xfrm>
            <a:off x="2308505" y="5055939"/>
            <a:ext cx="8361573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5275" indent="-295275" defTabSz="914400">
              <a:spcBef>
                <a:spcPts val="300"/>
              </a:spcBef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rgbClr val="0400CC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Substantial understanding and modeling of FDM process</a:t>
            </a:r>
          </a:p>
          <a:p>
            <a:pPr marL="517525" indent="-233363" defTabSz="914400">
              <a:spcBef>
                <a:spcPts val="300"/>
              </a:spcBef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Requires </a:t>
            </a:r>
            <a:r>
              <a:rPr lang="en-US" sz="1600" i="1" dirty="0">
                <a:solidFill>
                  <a:srgbClr val="0400CC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quantitative</a:t>
            </a:r>
            <a:r>
              <a:rPr lang="en-US" sz="16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0400CC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modeling</a:t>
            </a:r>
            <a:r>
              <a:rPr lang="en-US" sz="16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 of process parameters/variables - part property relationship</a:t>
            </a:r>
          </a:p>
          <a:p>
            <a:pPr marL="517525" indent="-233363" defTabSz="914400">
              <a:spcBef>
                <a:spcPts val="300"/>
              </a:spcBef>
              <a:buSzPct val="80000"/>
              <a:buFont typeface="Wingdings" pitchFamily="2" charset="2"/>
              <a:buChar char="§"/>
            </a:pPr>
            <a:r>
              <a:rPr lang="en-US" sz="160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Provides technology basis for address the part property inconsistency through process parameter </a:t>
            </a:r>
            <a:r>
              <a:rPr lang="en-US" sz="1600" i="1" dirty="0">
                <a:solidFill>
                  <a:srgbClr val="0400CC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B9F70-CE75-420F-84B1-7307B2E4B7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5" y="2348438"/>
            <a:ext cx="3871518" cy="26106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BAD8A-8FB6-4CE8-9B79-E3D5864E1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10" y="2314858"/>
            <a:ext cx="4497498" cy="2644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68F9C-DBB9-4CBB-82FA-EDFD2FDF230B}"/>
              </a:ext>
            </a:extLst>
          </p:cNvPr>
          <p:cNvSpPr txBox="1"/>
          <p:nvPr/>
        </p:nvSpPr>
        <p:spPr>
          <a:xfrm>
            <a:off x="7291467" y="1854923"/>
            <a:ext cx="2800133" cy="49244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 defTabSz="914400"/>
            <a:r>
              <a:rPr lang="en-US" sz="1600" dirty="0">
                <a:solidFill>
                  <a:srgbClr val="C5591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Surface roughness vs.</a:t>
            </a:r>
          </a:p>
          <a:p>
            <a:pPr algn="ctr" defTabSz="914400"/>
            <a:r>
              <a:rPr lang="en-US" sz="1600" dirty="0">
                <a:solidFill>
                  <a:srgbClr val="C5591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extruder temperature</a:t>
            </a:r>
            <a:endParaRPr lang="en-US" sz="1600" i="1" dirty="0">
              <a:solidFill>
                <a:srgbClr val="C5591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70608-23EA-40DC-8DA6-FF105C186E00}"/>
              </a:ext>
            </a:extLst>
          </p:cNvPr>
          <p:cNvSpPr txBox="1"/>
          <p:nvPr/>
        </p:nvSpPr>
        <p:spPr>
          <a:xfrm>
            <a:off x="3243123" y="1856896"/>
            <a:ext cx="2535377" cy="492443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 defTabSz="914400"/>
            <a:r>
              <a:rPr lang="en-US" sz="1600" dirty="0">
                <a:solidFill>
                  <a:srgbClr val="C5591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Surface roughness vs.</a:t>
            </a:r>
          </a:p>
          <a:p>
            <a:pPr algn="ctr" defTabSz="914400"/>
            <a:r>
              <a:rPr lang="en-US" sz="1600" dirty="0">
                <a:solidFill>
                  <a:srgbClr val="C5591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printing speed/feed rate</a:t>
            </a:r>
            <a:endParaRPr lang="en-US" sz="1600" i="1" dirty="0">
              <a:solidFill>
                <a:srgbClr val="C5591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D94A28-3B67-4471-B6B8-8A94C9C25177}"/>
              </a:ext>
            </a:extLst>
          </p:cNvPr>
          <p:cNvSpPr/>
          <p:nvPr/>
        </p:nvSpPr>
        <p:spPr>
          <a:xfrm>
            <a:off x="7141097" y="6240879"/>
            <a:ext cx="412114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Arial Narrow" charset="0"/>
                <a:ea typeface="Arial Narrow" charset="0"/>
                <a:cs typeface="Arial Narrow" charset="0"/>
              </a:rPr>
              <a:t>[1] P Rao </a:t>
            </a:r>
            <a:r>
              <a:rPr lang="en-US" sz="1000" i="1" dirty="0">
                <a:latin typeface="Arial Narrow" charset="0"/>
                <a:ea typeface="Arial Narrow" charset="0"/>
                <a:cs typeface="Arial Narrow" charset="0"/>
              </a:rPr>
              <a:t>et al</a:t>
            </a:r>
            <a:r>
              <a:rPr lang="en-US" sz="1000" dirty="0">
                <a:latin typeface="Arial Narrow" charset="0"/>
                <a:ea typeface="Arial Narrow" charset="0"/>
                <a:cs typeface="Arial Narrow" charset="0"/>
              </a:rPr>
              <a:t>., Quality monitoring in additive manufacturing, </a:t>
            </a:r>
            <a:r>
              <a:rPr lang="en-US" sz="1000" i="1" dirty="0">
                <a:latin typeface="Arial Narrow" charset="0"/>
                <a:ea typeface="Arial Narrow" charset="0"/>
                <a:cs typeface="Arial Narrow" charset="0"/>
              </a:rPr>
              <a:t>J </a:t>
            </a:r>
            <a:r>
              <a:rPr lang="en-US" sz="1000" i="1" dirty="0" err="1">
                <a:latin typeface="Arial Narrow" charset="0"/>
                <a:ea typeface="Arial Narrow" charset="0"/>
                <a:cs typeface="Arial Narrow" charset="0"/>
              </a:rPr>
              <a:t>Manuf</a:t>
            </a:r>
            <a:r>
              <a:rPr lang="en-US" sz="1000" i="1" dirty="0">
                <a:latin typeface="Arial Narrow" charset="0"/>
                <a:ea typeface="Arial Narrow" charset="0"/>
                <a:cs typeface="Arial Narrow" charset="0"/>
              </a:rPr>
              <a:t> Sci </a:t>
            </a:r>
            <a:r>
              <a:rPr lang="en-US" sz="1000" i="1" dirty="0" err="1">
                <a:latin typeface="Arial Narrow" charset="0"/>
                <a:ea typeface="Arial Narrow" charset="0"/>
                <a:cs typeface="Arial Narrow" charset="0"/>
              </a:rPr>
              <a:t>Eng</a:t>
            </a:r>
            <a:r>
              <a:rPr lang="en-US" sz="1000" dirty="0">
                <a:latin typeface="Arial Narrow" charset="0"/>
                <a:ea typeface="Arial Narrow" charset="0"/>
                <a:cs typeface="Arial Narrow" charset="0"/>
              </a:rPr>
              <a:t>, 2015</a:t>
            </a:r>
          </a:p>
          <a:p>
            <a:r>
              <a:rPr lang="en-US" sz="1000" dirty="0">
                <a:latin typeface="Arial Narrow" charset="0"/>
                <a:ea typeface="Arial Narrow" charset="0"/>
                <a:cs typeface="Arial Narrow" charset="0"/>
              </a:rPr>
              <a:t>[2] V </a:t>
            </a:r>
            <a:r>
              <a:rPr lang="en-US" sz="1000" dirty="0" err="1">
                <a:latin typeface="Arial Narrow" charset="0"/>
                <a:ea typeface="Arial Narrow" charset="0"/>
                <a:cs typeface="Arial Narrow" charset="0"/>
              </a:rPr>
              <a:t>Kovan</a:t>
            </a:r>
            <a:r>
              <a:rPr lang="en-US" sz="1000" dirty="0">
                <a:latin typeface="Arial Narrow" charset="0"/>
                <a:ea typeface="Arial Narrow" charset="0"/>
                <a:cs typeface="Arial Narrow" charset="0"/>
              </a:rPr>
              <a:t> </a:t>
            </a:r>
            <a:r>
              <a:rPr lang="en-US" sz="1000" i="1" dirty="0">
                <a:latin typeface="Arial Narrow" charset="0"/>
                <a:ea typeface="Arial Narrow" charset="0"/>
                <a:cs typeface="Arial Narrow" charset="0"/>
              </a:rPr>
              <a:t>et al</a:t>
            </a:r>
            <a:r>
              <a:rPr lang="en-US" sz="1000" dirty="0">
                <a:latin typeface="Arial Narrow" charset="0"/>
                <a:ea typeface="Arial Narrow" charset="0"/>
                <a:cs typeface="Arial Narrow" charset="0"/>
              </a:rPr>
              <a:t>., Printing parameters effect, </a:t>
            </a:r>
            <a:r>
              <a:rPr lang="en-US" sz="1000" i="1" dirty="0">
                <a:latin typeface="Arial Narrow" charset="0"/>
                <a:ea typeface="Arial Narrow" charset="0"/>
                <a:cs typeface="Arial Narrow" charset="0"/>
              </a:rPr>
              <a:t>J Mech Sci Technol</a:t>
            </a:r>
            <a:r>
              <a:rPr lang="en-US" sz="1000" dirty="0">
                <a:latin typeface="Arial Narrow" charset="0"/>
                <a:ea typeface="Arial Narrow" charset="0"/>
                <a:cs typeface="Arial Narrow" charset="0"/>
              </a:rPr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9369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4F30-99C1-4267-8A75-BA31CC4F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FDM Quantitative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9285D-3DB6-4002-B0A4-317F1190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F2D91-A824-4113-80F8-6FD42178A2B7}"/>
              </a:ext>
            </a:extLst>
          </p:cNvPr>
          <p:cNvSpPr/>
          <p:nvPr/>
        </p:nvSpPr>
        <p:spPr>
          <a:xfrm>
            <a:off x="2474694" y="4876575"/>
            <a:ext cx="838063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5275" indent="-295275" defTabSz="914400">
              <a:spcBef>
                <a:spcPts val="300"/>
              </a:spcBef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rgbClr val="0400CC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Requirements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 for quantitative modeling of process-property relationship in FDM </a:t>
            </a:r>
          </a:p>
          <a:p>
            <a:pPr marL="517525" indent="-233363" defTabSz="914400">
              <a:spcBef>
                <a:spcPts val="300"/>
              </a:spcBef>
              <a:buSzPct val="80000"/>
              <a:buFont typeface="Wingdings" pitchFamily="2" charset="2"/>
              <a:buChar char="§"/>
            </a:pPr>
            <a:r>
              <a:rPr lang="en-US" sz="165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Characterize </a:t>
            </a:r>
            <a:r>
              <a:rPr lang="en-US" sz="1650" dirty="0">
                <a:solidFill>
                  <a:srgbClr val="C55911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thermal interactions </a:t>
            </a:r>
            <a:r>
              <a:rPr lang="en-US" sz="165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among layers;</a:t>
            </a:r>
          </a:p>
          <a:p>
            <a:pPr marL="517525" indent="-233363" defTabSz="914400">
              <a:spcBef>
                <a:spcPts val="300"/>
              </a:spcBef>
              <a:buSzPct val="80000"/>
              <a:buFont typeface="Wingdings" pitchFamily="2" charset="2"/>
              <a:buChar char="§"/>
            </a:pPr>
            <a:r>
              <a:rPr lang="en-US" sz="165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Describe effects of </a:t>
            </a:r>
            <a:r>
              <a:rPr lang="en-US" sz="1650" dirty="0">
                <a:solidFill>
                  <a:srgbClr val="C55911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process parameters </a:t>
            </a:r>
            <a:r>
              <a:rPr lang="en-US" sz="165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and </a:t>
            </a:r>
            <a:r>
              <a:rPr lang="en-US" sz="1650" dirty="0">
                <a:solidFill>
                  <a:srgbClr val="C55911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layers’ interactions </a:t>
            </a:r>
            <a:r>
              <a:rPr lang="en-US" sz="165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simultaneously;</a:t>
            </a:r>
          </a:p>
          <a:p>
            <a:pPr marL="517525" indent="-233363" defTabSz="914400">
              <a:spcBef>
                <a:spcPts val="300"/>
              </a:spcBef>
              <a:buSzPct val="80000"/>
              <a:buFont typeface="Wingdings" pitchFamily="2" charset="2"/>
              <a:buChar char="§"/>
            </a:pPr>
            <a:r>
              <a:rPr lang="en-US" sz="1650" dirty="0">
                <a:solidFill>
                  <a:srgbClr val="E7E6E6">
                    <a:lumMod val="25000"/>
                  </a:srgbClr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Relate to final </a:t>
            </a:r>
            <a:r>
              <a:rPr lang="en-US" sz="1650" dirty="0">
                <a:solidFill>
                  <a:srgbClr val="C55911"/>
                </a:solidFill>
                <a:latin typeface="Times New Roman" panose="02020603050405020304" pitchFamily="18" charset="0"/>
                <a:ea typeface="Arial Narrow" charset="0"/>
                <a:cs typeface="Times New Roman" panose="02020603050405020304" pitchFamily="18" charset="0"/>
              </a:rPr>
              <a:t>part property.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E518924-6F30-4F45-B313-136FF5CE43F5}"/>
              </a:ext>
            </a:extLst>
          </p:cNvPr>
          <p:cNvGrpSpPr/>
          <p:nvPr/>
        </p:nvGrpSpPr>
        <p:grpSpPr>
          <a:xfrm>
            <a:off x="4361904" y="1217830"/>
            <a:ext cx="4848331" cy="1867874"/>
            <a:chOff x="2752158" y="1485364"/>
            <a:chExt cx="4848331" cy="18678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F2B5B3-D9DF-4D96-B87C-BCB8F2FE7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4472C4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36" t="7587" r="2794" b="23016"/>
            <a:stretch/>
          </p:blipFill>
          <p:spPr bwMode="auto">
            <a:xfrm>
              <a:off x="2961712" y="1672848"/>
              <a:ext cx="1696591" cy="152940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6A9188-B86A-4928-A1A5-E632064022EE}"/>
                </a:ext>
              </a:extLst>
            </p:cNvPr>
            <p:cNvSpPr txBox="1"/>
            <p:nvPr/>
          </p:nvSpPr>
          <p:spPr>
            <a:xfrm>
              <a:off x="3462620" y="3107017"/>
              <a:ext cx="5709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Time (s)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2B4651-7592-47D8-A89B-732DB8094C2B}"/>
                </a:ext>
              </a:extLst>
            </p:cNvPr>
            <p:cNvSpPr txBox="1"/>
            <p:nvPr/>
          </p:nvSpPr>
          <p:spPr>
            <a:xfrm rot="16200000">
              <a:off x="2418792" y="2251643"/>
              <a:ext cx="912954" cy="246221"/>
            </a:xfrm>
            <a:prstGeom prst="rect">
              <a:avLst/>
            </a:prstGeom>
            <a:solidFill>
              <a:sysClr val="window" lastClr="FFFFFF">
                <a:alpha val="70000"/>
              </a:sysClr>
            </a:solidFill>
          </p:spPr>
          <p:txBody>
            <a:bodyPr wrap="square" lIns="0" r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Temperature (℃)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36F459-1094-468C-A9F7-686E8AC3C121}"/>
                </a:ext>
              </a:extLst>
            </p:cNvPr>
            <p:cNvSpPr txBox="1"/>
            <p:nvPr/>
          </p:nvSpPr>
          <p:spPr>
            <a:xfrm>
              <a:off x="3009146" y="1485364"/>
              <a:ext cx="1601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400CC"/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Thermal Behavior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AA4951-74A5-4DDE-9FD6-AE72C3448AEC}"/>
                </a:ext>
              </a:extLst>
            </p:cNvPr>
            <p:cNvSpPr txBox="1"/>
            <p:nvPr/>
          </p:nvSpPr>
          <p:spPr>
            <a:xfrm>
              <a:off x="4804829" y="1934609"/>
              <a:ext cx="1359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400CC"/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Microstructure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E5C2F8-13BD-4801-997C-C92F6FE53734}"/>
                </a:ext>
              </a:extLst>
            </p:cNvPr>
            <p:cNvSpPr txBox="1"/>
            <p:nvPr/>
          </p:nvSpPr>
          <p:spPr>
            <a:xfrm>
              <a:off x="6724928" y="2426835"/>
              <a:ext cx="875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400CC"/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Property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0374B-D58A-4729-839D-E5AAD1F61B90}"/>
                </a:ext>
              </a:extLst>
            </p:cNvPr>
            <p:cNvSpPr txBox="1"/>
            <p:nvPr/>
          </p:nvSpPr>
          <p:spPr>
            <a:xfrm>
              <a:off x="2991413" y="1768418"/>
              <a:ext cx="5549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Layer #1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5431B9-1FE2-49E7-BC48-2BAE58C14DA0}"/>
                </a:ext>
              </a:extLst>
            </p:cNvPr>
            <p:cNvSpPr txBox="1"/>
            <p:nvPr/>
          </p:nvSpPr>
          <p:spPr>
            <a:xfrm>
              <a:off x="3442403" y="1768418"/>
              <a:ext cx="5549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Layer #2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7B35B0-5FB8-4D81-AB2D-E032A7475DA9}"/>
                </a:ext>
              </a:extLst>
            </p:cNvPr>
            <p:cNvSpPr txBox="1"/>
            <p:nvPr/>
          </p:nvSpPr>
          <p:spPr>
            <a:xfrm>
              <a:off x="3885187" y="1759147"/>
              <a:ext cx="55496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Layer #3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1E9269A-384F-4599-A090-FD5B2E3E50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62"/>
          <a:stretch/>
        </p:blipFill>
        <p:spPr>
          <a:xfrm>
            <a:off x="6315317" y="2009727"/>
            <a:ext cx="1538435" cy="12935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1FF0904-E2D5-458B-8267-DFFA4D82FC00}"/>
              </a:ext>
            </a:extLst>
          </p:cNvPr>
          <p:cNvGrpSpPr/>
          <p:nvPr/>
        </p:nvGrpSpPr>
        <p:grpSpPr>
          <a:xfrm>
            <a:off x="8004392" y="2499349"/>
            <a:ext cx="1536127" cy="1291631"/>
            <a:chOff x="4917336" y="3041247"/>
            <a:chExt cx="1536127" cy="12916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1A2B121-4E7B-444A-A71E-A0DC0BA2A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6" b="23165"/>
            <a:stretch/>
          </p:blipFill>
          <p:spPr>
            <a:xfrm>
              <a:off x="4917336" y="3041247"/>
              <a:ext cx="1536127" cy="1291631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Text" lastClr="000000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A0B4F6-9781-42C4-AE9F-2D42AE5F8C87}"/>
                </a:ext>
              </a:extLst>
            </p:cNvPr>
            <p:cNvSpPr txBox="1"/>
            <p:nvPr/>
          </p:nvSpPr>
          <p:spPr>
            <a:xfrm>
              <a:off x="5387377" y="4062604"/>
              <a:ext cx="6511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Strain (%)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317DFF-AB3C-44E3-AC38-577A993C32E3}"/>
                </a:ext>
              </a:extLst>
            </p:cNvPr>
            <p:cNvSpPr txBox="1"/>
            <p:nvPr/>
          </p:nvSpPr>
          <p:spPr>
            <a:xfrm rot="16200000">
              <a:off x="4654903" y="3529918"/>
              <a:ext cx="7986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Stress (</a:t>
              </a:r>
              <a:r>
                <a:rPr kumimoji="0" 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MPa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Arial Narrow" panose="020B0604020202020204" pitchFamily="34" charset="0"/>
                  <a:cs typeface="Arial Narrow" panose="020B0604020202020204" pitchFamily="34" charset="0"/>
                </a:rPr>
                <a:t>)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44EBF06-2AAE-4D98-8AEF-12E2A51B2266}"/>
              </a:ext>
            </a:extLst>
          </p:cNvPr>
          <p:cNvSpPr txBox="1"/>
          <p:nvPr/>
        </p:nvSpPr>
        <p:spPr>
          <a:xfrm>
            <a:off x="2341792" y="1166730"/>
            <a:ext cx="1618097" cy="283154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</p:spPr>
        <p:txBody>
          <a:bodyPr wrap="square" lIns="45720" tIns="18288" rIns="45720" bIns="182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Process Parameter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4F761E-7E32-4F27-BE9A-25DF202A956B}"/>
              </a:ext>
            </a:extLst>
          </p:cNvPr>
          <p:cNvSpPr txBox="1"/>
          <p:nvPr/>
        </p:nvSpPr>
        <p:spPr>
          <a:xfrm>
            <a:off x="10022603" y="2793141"/>
            <a:ext cx="1116646" cy="283154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</p:spPr>
        <p:txBody>
          <a:bodyPr wrap="square" lIns="45720" tIns="18288" rIns="45720" bIns="18288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defRPr sz="1600" b="1">
                <a:solidFill>
                  <a:srgbClr val="0400CC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panose="020B0604020202020204" pitchFamily="34" charset="0"/>
              </a:rPr>
              <a:t>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5E75E9-F3D9-4EEB-9D48-F18A229C73EA}"/>
              </a:ext>
            </a:extLst>
          </p:cNvPr>
          <p:cNvSpPr txBox="1"/>
          <p:nvPr/>
        </p:nvSpPr>
        <p:spPr>
          <a:xfrm>
            <a:off x="2810009" y="1766009"/>
            <a:ext cx="1149880" cy="215444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lIns="45720" tIns="0" rIns="45720" bIns="0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defRPr sz="140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</a:rPr>
              <a:t>Printing speed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2DF49F-B15F-4B52-97EA-EE7DB7BB97AF}"/>
              </a:ext>
            </a:extLst>
          </p:cNvPr>
          <p:cNvSpPr txBox="1"/>
          <p:nvPr/>
        </p:nvSpPr>
        <p:spPr>
          <a:xfrm>
            <a:off x="2810009" y="1507001"/>
            <a:ext cx="1149880" cy="215444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lIns="45720" tIns="0" rIns="4572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Extruder temp.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CE6785-8FF5-4826-85A5-67942DFD2573}"/>
              </a:ext>
            </a:extLst>
          </p:cNvPr>
          <p:cNvSpPr txBox="1"/>
          <p:nvPr/>
        </p:nvSpPr>
        <p:spPr>
          <a:xfrm>
            <a:off x="2804401" y="2029996"/>
            <a:ext cx="1149880" cy="215444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lIns="45720" tIns="0" rIns="45720" bIns="0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defRPr sz="140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</a:rPr>
              <a:t>Layer height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052BEC-3266-4BDF-92D0-6201DE6F6A80}"/>
              </a:ext>
            </a:extLst>
          </p:cNvPr>
          <p:cNvSpPr txBox="1"/>
          <p:nvPr/>
        </p:nvSpPr>
        <p:spPr>
          <a:xfrm>
            <a:off x="2365534" y="2303767"/>
            <a:ext cx="1607161" cy="283154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</p:spPr>
        <p:txBody>
          <a:bodyPr wrap="square" lIns="45720" tIns="18288" rIns="45720" bIns="18288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400CC"/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Material</a:t>
            </a:r>
          </a:p>
        </p:txBody>
      </p:sp>
      <p:cxnSp>
        <p:nvCxnSpPr>
          <p:cNvPr id="27" name="Elbow Connector 4">
            <a:extLst>
              <a:ext uri="{FF2B5EF4-FFF2-40B4-BE49-F238E27FC236}">
                <a16:creationId xmlns:a16="http://schemas.microsoft.com/office/drawing/2014/main" id="{3E9AF0AD-3E50-47EE-88CE-3D334D4FB648}"/>
              </a:ext>
            </a:extLst>
          </p:cNvPr>
          <p:cNvCxnSpPr>
            <a:endCxn id="24" idx="1"/>
          </p:cNvCxnSpPr>
          <p:nvPr/>
        </p:nvCxnSpPr>
        <p:spPr bwMode="auto">
          <a:xfrm>
            <a:off x="2608044" y="1449885"/>
            <a:ext cx="201965" cy="164838"/>
          </a:xfrm>
          <a:prstGeom prst="bentConnector3">
            <a:avLst>
              <a:gd name="adj1" fmla="val 1267"/>
            </a:avLst>
          </a:prstGeom>
          <a:solidFill>
            <a:srgbClr val="4472C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Elbow Connector 9">
            <a:extLst>
              <a:ext uri="{FF2B5EF4-FFF2-40B4-BE49-F238E27FC236}">
                <a16:creationId xmlns:a16="http://schemas.microsoft.com/office/drawing/2014/main" id="{DFD4A87B-CE5C-4F6C-B922-1C9AFFF1EF0D}"/>
              </a:ext>
            </a:extLst>
          </p:cNvPr>
          <p:cNvCxnSpPr>
            <a:endCxn id="25" idx="1"/>
          </p:cNvCxnSpPr>
          <p:nvPr/>
        </p:nvCxnSpPr>
        <p:spPr bwMode="auto">
          <a:xfrm rot="16200000" flipH="1">
            <a:off x="2362306" y="1695622"/>
            <a:ext cx="687833" cy="196357"/>
          </a:xfrm>
          <a:prstGeom prst="bentConnector2">
            <a:avLst/>
          </a:prstGeom>
          <a:solidFill>
            <a:srgbClr val="4472C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Elbow Connector 53">
            <a:extLst>
              <a:ext uri="{FF2B5EF4-FFF2-40B4-BE49-F238E27FC236}">
                <a16:creationId xmlns:a16="http://schemas.microsoft.com/office/drawing/2014/main" id="{0B345396-1292-4B7D-AD2D-F9C4A0822990}"/>
              </a:ext>
            </a:extLst>
          </p:cNvPr>
          <p:cNvCxnSpPr>
            <a:endCxn id="23" idx="1"/>
          </p:cNvCxnSpPr>
          <p:nvPr/>
        </p:nvCxnSpPr>
        <p:spPr bwMode="auto">
          <a:xfrm rot="16200000" flipH="1">
            <a:off x="2497103" y="1560824"/>
            <a:ext cx="423847" cy="201966"/>
          </a:xfrm>
          <a:prstGeom prst="bentConnector2">
            <a:avLst/>
          </a:prstGeom>
          <a:solidFill>
            <a:srgbClr val="4472C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89CCB991-1C40-4E9A-A84A-ACA84730193F}"/>
              </a:ext>
            </a:extLst>
          </p:cNvPr>
          <p:cNvSpPr/>
          <p:nvPr/>
        </p:nvSpPr>
        <p:spPr bwMode="auto">
          <a:xfrm>
            <a:off x="4025457" y="1198587"/>
            <a:ext cx="169354" cy="1379306"/>
          </a:xfrm>
          <a:prstGeom prst="rightBrace">
            <a:avLst>
              <a:gd name="adj1" fmla="val 98322"/>
              <a:gd name="adj2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31" name="Right Arrow 56">
            <a:extLst>
              <a:ext uri="{FF2B5EF4-FFF2-40B4-BE49-F238E27FC236}">
                <a16:creationId xmlns:a16="http://schemas.microsoft.com/office/drawing/2014/main" id="{1DABB2A9-E796-4C05-94CB-6109B2C4D9E3}"/>
              </a:ext>
            </a:extLst>
          </p:cNvPr>
          <p:cNvSpPr/>
          <p:nvPr/>
        </p:nvSpPr>
        <p:spPr bwMode="auto">
          <a:xfrm>
            <a:off x="4240030" y="1734464"/>
            <a:ext cx="103676" cy="307551"/>
          </a:xfrm>
          <a:prstGeom prst="rightArrow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32" name="Right Arrow 59">
            <a:extLst>
              <a:ext uri="{FF2B5EF4-FFF2-40B4-BE49-F238E27FC236}">
                <a16:creationId xmlns:a16="http://schemas.microsoft.com/office/drawing/2014/main" id="{415E0464-2998-44BD-BEFB-FEA646B91993}"/>
              </a:ext>
            </a:extLst>
          </p:cNvPr>
          <p:cNvSpPr/>
          <p:nvPr/>
        </p:nvSpPr>
        <p:spPr bwMode="auto">
          <a:xfrm>
            <a:off x="9619531" y="3122207"/>
            <a:ext cx="103676" cy="307551"/>
          </a:xfrm>
          <a:prstGeom prst="rightArrow">
            <a:avLst/>
          </a:prstGeom>
          <a:solidFill>
            <a:srgbClr val="FFC000">
              <a:lumMod val="20000"/>
              <a:lumOff val="80000"/>
            </a:srgb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35F6853-B8E5-41A0-88B6-57762E2DFA8A}"/>
              </a:ext>
            </a:extLst>
          </p:cNvPr>
          <p:cNvSpPr/>
          <p:nvPr/>
        </p:nvSpPr>
        <p:spPr bwMode="auto">
          <a:xfrm>
            <a:off x="9782643" y="2711821"/>
            <a:ext cx="197566" cy="1256046"/>
          </a:xfrm>
          <a:prstGeom prst="leftBrace">
            <a:avLst>
              <a:gd name="adj1" fmla="val 70044"/>
              <a:gd name="adj2" fmla="val 50000"/>
            </a:avLst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8702E-7FB1-4DFF-8E21-D52F1432D9BF}"/>
              </a:ext>
            </a:extLst>
          </p:cNvPr>
          <p:cNvSpPr txBox="1"/>
          <p:nvPr/>
        </p:nvSpPr>
        <p:spPr>
          <a:xfrm>
            <a:off x="10296098" y="3643122"/>
            <a:ext cx="800059" cy="430887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</p:spPr>
        <p:txBody>
          <a:bodyPr wrap="square" lIns="45720" tIns="0" rIns="45720" bIns="0" rtlCol="0">
            <a:spAutoFit/>
          </a:bodyPr>
          <a:lstStyle>
            <a:defPPr>
              <a:defRPr lang="en-US"/>
            </a:defPPr>
            <a:lvl1pPr algn="ctr">
              <a:buClr>
                <a:schemeClr val="tx1"/>
              </a:buClr>
              <a:defRPr sz="1400">
                <a:solidFill>
                  <a:schemeClr val="bg2">
                    <a:lumMod val="25000"/>
                  </a:schemeClr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</a:rPr>
              <a:t>Surface roughness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C3EC40-1468-47AD-AAE2-EC9B5825D0E6}"/>
              </a:ext>
            </a:extLst>
          </p:cNvPr>
          <p:cNvSpPr txBox="1"/>
          <p:nvPr/>
        </p:nvSpPr>
        <p:spPr>
          <a:xfrm>
            <a:off x="10296098" y="3140590"/>
            <a:ext cx="800059" cy="430887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</p:spPr>
        <p:txBody>
          <a:bodyPr wrap="square" lIns="45720" tIns="0" rIns="4572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 Narrow" panose="020B0604020202020204" pitchFamily="34" charset="0"/>
                <a:cs typeface="Arial Narrow" panose="020B0604020202020204" pitchFamily="34" charset="0"/>
              </a:rPr>
              <a:t>Tensile strength</a:t>
            </a:r>
          </a:p>
        </p:txBody>
      </p:sp>
      <p:cxnSp>
        <p:nvCxnSpPr>
          <p:cNvPr id="36" name="Elbow Connector 64">
            <a:extLst>
              <a:ext uri="{FF2B5EF4-FFF2-40B4-BE49-F238E27FC236}">
                <a16:creationId xmlns:a16="http://schemas.microsoft.com/office/drawing/2014/main" id="{37F1C7E7-EA1D-4844-9A5F-395B22E1C0AF}"/>
              </a:ext>
            </a:extLst>
          </p:cNvPr>
          <p:cNvCxnSpPr/>
          <p:nvPr/>
        </p:nvCxnSpPr>
        <p:spPr bwMode="auto">
          <a:xfrm>
            <a:off x="10096328" y="3074381"/>
            <a:ext cx="201965" cy="164838"/>
          </a:xfrm>
          <a:prstGeom prst="bentConnector3">
            <a:avLst>
              <a:gd name="adj1" fmla="val 1267"/>
            </a:avLst>
          </a:prstGeom>
          <a:solidFill>
            <a:srgbClr val="4472C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Elbow Connector 66">
            <a:extLst>
              <a:ext uri="{FF2B5EF4-FFF2-40B4-BE49-F238E27FC236}">
                <a16:creationId xmlns:a16="http://schemas.microsoft.com/office/drawing/2014/main" id="{22B9121F-FBE7-4A6F-895B-7B98CC76D8AD}"/>
              </a:ext>
            </a:extLst>
          </p:cNvPr>
          <p:cNvCxnSpPr>
            <a:endCxn id="34" idx="1"/>
          </p:cNvCxnSpPr>
          <p:nvPr/>
        </p:nvCxnSpPr>
        <p:spPr bwMode="auto">
          <a:xfrm rot="16200000" flipH="1">
            <a:off x="9825263" y="3387730"/>
            <a:ext cx="742511" cy="199160"/>
          </a:xfrm>
          <a:prstGeom prst="bentConnector2">
            <a:avLst/>
          </a:prstGeom>
          <a:solidFill>
            <a:srgbClr val="4472C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BF1ABD-F891-45DA-AA37-A81C861D6CB8}"/>
              </a:ext>
            </a:extLst>
          </p:cNvPr>
          <p:cNvCxnSpPr/>
          <p:nvPr/>
        </p:nvCxnSpPr>
        <p:spPr bwMode="auto">
          <a:xfrm flipH="1">
            <a:off x="4810125" y="1690145"/>
            <a:ext cx="76200" cy="130534"/>
          </a:xfrm>
          <a:prstGeom prst="straightConnector1">
            <a:avLst/>
          </a:prstGeom>
          <a:solidFill>
            <a:srgbClr val="4472C4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FE076A7-80DF-4F8C-ADD3-389EEEE277CF}"/>
              </a:ext>
            </a:extLst>
          </p:cNvPr>
          <p:cNvCxnSpPr/>
          <p:nvPr/>
        </p:nvCxnSpPr>
        <p:spPr bwMode="auto">
          <a:xfrm flipH="1">
            <a:off x="5222788" y="1661807"/>
            <a:ext cx="76200" cy="130534"/>
          </a:xfrm>
          <a:prstGeom prst="straightConnector1">
            <a:avLst/>
          </a:prstGeom>
          <a:solidFill>
            <a:srgbClr val="4472C4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0B98E57-422C-4AC7-A268-3FA4BF28D114}"/>
              </a:ext>
            </a:extLst>
          </p:cNvPr>
          <p:cNvCxnSpPr/>
          <p:nvPr/>
        </p:nvCxnSpPr>
        <p:spPr bwMode="auto">
          <a:xfrm flipH="1">
            <a:off x="5597351" y="1676678"/>
            <a:ext cx="76200" cy="130534"/>
          </a:xfrm>
          <a:prstGeom prst="straightConnector1">
            <a:avLst/>
          </a:prstGeom>
          <a:solidFill>
            <a:srgbClr val="4472C4"/>
          </a:solidFill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triangle" w="sm" len="med"/>
          </a:ln>
          <a:effectLst/>
        </p:spPr>
      </p:cxnSp>
      <p:sp>
        <p:nvSpPr>
          <p:cNvPr id="41" name="Rounded Rectangular Callout 80">
            <a:extLst>
              <a:ext uri="{FF2B5EF4-FFF2-40B4-BE49-F238E27FC236}">
                <a16:creationId xmlns:a16="http://schemas.microsoft.com/office/drawing/2014/main" id="{3A847751-5B1B-44CC-AE81-6A6F371E7655}"/>
              </a:ext>
            </a:extLst>
          </p:cNvPr>
          <p:cNvSpPr/>
          <p:nvPr/>
        </p:nvSpPr>
        <p:spPr bwMode="auto">
          <a:xfrm>
            <a:off x="2658460" y="3437319"/>
            <a:ext cx="2039213" cy="581086"/>
          </a:xfrm>
          <a:prstGeom prst="wedgeRoundRectCallout">
            <a:avLst>
              <a:gd name="adj1" fmla="val 31202"/>
              <a:gd name="adj2" fmla="val -157609"/>
              <a:gd name="adj3" fmla="val 16667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Thermal behavior affected by process parameters</a:t>
            </a:r>
          </a:p>
        </p:txBody>
      </p:sp>
      <p:sp>
        <p:nvSpPr>
          <p:cNvPr id="42" name="Bent Arrow 81">
            <a:extLst>
              <a:ext uri="{FF2B5EF4-FFF2-40B4-BE49-F238E27FC236}">
                <a16:creationId xmlns:a16="http://schemas.microsoft.com/office/drawing/2014/main" id="{A3151423-E959-4E10-8C35-5DC1B1EEAF1C}"/>
              </a:ext>
            </a:extLst>
          </p:cNvPr>
          <p:cNvSpPr/>
          <p:nvPr/>
        </p:nvSpPr>
        <p:spPr bwMode="auto">
          <a:xfrm rot="5400000">
            <a:off x="6495838" y="1113076"/>
            <a:ext cx="381581" cy="837160"/>
          </a:xfrm>
          <a:prstGeom prst="bentArrow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43" name="Bent Arrow 82">
            <a:extLst>
              <a:ext uri="{FF2B5EF4-FFF2-40B4-BE49-F238E27FC236}">
                <a16:creationId xmlns:a16="http://schemas.microsoft.com/office/drawing/2014/main" id="{8B08D508-21DF-46EE-8128-AC4BB6AC8B4C}"/>
              </a:ext>
            </a:extLst>
          </p:cNvPr>
          <p:cNvSpPr/>
          <p:nvPr/>
        </p:nvSpPr>
        <p:spPr bwMode="auto">
          <a:xfrm rot="5400000">
            <a:off x="8163084" y="1572813"/>
            <a:ext cx="381581" cy="837160"/>
          </a:xfrm>
          <a:prstGeom prst="bentArrow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itchFamily="34" charset="0"/>
            </a:endParaRPr>
          </a:p>
        </p:txBody>
      </p:sp>
      <p:sp>
        <p:nvSpPr>
          <p:cNvPr id="44" name="Rounded Rectangular Callout 83">
            <a:extLst>
              <a:ext uri="{FF2B5EF4-FFF2-40B4-BE49-F238E27FC236}">
                <a16:creationId xmlns:a16="http://schemas.microsoft.com/office/drawing/2014/main" id="{739CE437-58E6-4C7D-98D7-86D8E4E903B9}"/>
              </a:ext>
            </a:extLst>
          </p:cNvPr>
          <p:cNvSpPr/>
          <p:nvPr/>
        </p:nvSpPr>
        <p:spPr bwMode="auto">
          <a:xfrm>
            <a:off x="4848313" y="3631592"/>
            <a:ext cx="1958887" cy="571602"/>
          </a:xfrm>
          <a:prstGeom prst="wedgeRoundRectCallout">
            <a:avLst>
              <a:gd name="adj1" fmla="val -230"/>
              <a:gd name="adj2" fmla="val -142006"/>
              <a:gd name="adj3" fmla="val 16667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Layers’ interactions affect their microstructure</a:t>
            </a:r>
          </a:p>
        </p:txBody>
      </p:sp>
      <p:sp>
        <p:nvSpPr>
          <p:cNvPr id="45" name="Rounded Rectangular Callout 84">
            <a:extLst>
              <a:ext uri="{FF2B5EF4-FFF2-40B4-BE49-F238E27FC236}">
                <a16:creationId xmlns:a16="http://schemas.microsoft.com/office/drawing/2014/main" id="{E188987A-6C89-4819-8ADA-5A8D3F52F15D}"/>
              </a:ext>
            </a:extLst>
          </p:cNvPr>
          <p:cNvSpPr/>
          <p:nvPr/>
        </p:nvSpPr>
        <p:spPr bwMode="auto">
          <a:xfrm>
            <a:off x="6939797" y="4018405"/>
            <a:ext cx="2679734" cy="571602"/>
          </a:xfrm>
          <a:prstGeom prst="wedgeRoundRectCallout">
            <a:avLst>
              <a:gd name="adj1" fmla="val -17332"/>
              <a:gd name="adj2" fmla="val -124232"/>
              <a:gd name="adj3" fmla="val 16667"/>
            </a:avLst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Joint effect of process parameters and layers’ interactions on property </a:t>
            </a:r>
          </a:p>
        </p:txBody>
      </p:sp>
    </p:spTree>
    <p:extLst>
      <p:ext uri="{BB962C8B-B14F-4D97-AF65-F5344CB8AC3E}">
        <p14:creationId xmlns:p14="http://schemas.microsoft.com/office/powerpoint/2010/main" val="90754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1" grpId="0" animBg="1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4F7E-C143-428F-A444-66C955EC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Sensing: Historical Perspective</a:t>
            </a:r>
          </a:p>
        </p:txBody>
      </p:sp>
      <p:pic>
        <p:nvPicPr>
          <p:cNvPr id="4" name="Picture 4" descr="https://encrypted-tbn0.gstatic.com/images?q=tbn:ANd9GcSDkj2vDymumCTpYyQOjX2USRw_Iyg6W1t5QvjLOrjzr1zCYPRTSA">
            <a:extLst>
              <a:ext uri="{FF2B5EF4-FFF2-40B4-BE49-F238E27FC236}">
                <a16:creationId xmlns:a16="http://schemas.microsoft.com/office/drawing/2014/main" id="{72615F84-3438-498F-AB06-6CCA816BA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729" y="1652765"/>
            <a:ext cx="1179227" cy="1246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DC93C-0BE9-46EB-BED0-055C938B43D6}"/>
              </a:ext>
            </a:extLst>
          </p:cNvPr>
          <p:cNvSpPr txBox="1"/>
          <p:nvPr/>
        </p:nvSpPr>
        <p:spPr>
          <a:xfrm>
            <a:off x="4315216" y="1120489"/>
            <a:ext cx="1436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 Narrow" panose="020B0606020202030204" pitchFamily="34" charset="0"/>
              </a:rPr>
              <a:t>Dynamo, designed by </a:t>
            </a:r>
            <a:r>
              <a:rPr lang="en-US" sz="1400" b="1" i="1" dirty="0" err="1">
                <a:latin typeface="Arial Narrow" panose="020B0606020202030204" pitchFamily="34" charset="0"/>
              </a:rPr>
              <a:t>Hippolyte</a:t>
            </a:r>
            <a:r>
              <a:rPr lang="en-US" sz="1400" b="1" i="1" dirty="0">
                <a:latin typeface="Arial Narrow" panose="020B0606020202030204" pitchFamily="34" charset="0"/>
              </a:rPr>
              <a:t> </a:t>
            </a:r>
            <a:r>
              <a:rPr lang="en-US" sz="1400" b="1" i="1" dirty="0" err="1">
                <a:latin typeface="Arial Narrow" panose="020B0606020202030204" pitchFamily="34" charset="0"/>
              </a:rPr>
              <a:t>Pixii</a:t>
            </a:r>
            <a:endParaRPr lang="en-US" sz="1400" b="1" i="1" dirty="0">
              <a:latin typeface="Arial Narrow" panose="020B060602020203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F36FFF-1BFE-4357-BECE-5B784B958CF9}"/>
              </a:ext>
            </a:extLst>
          </p:cNvPr>
          <p:cNvCxnSpPr/>
          <p:nvPr/>
        </p:nvCxnSpPr>
        <p:spPr>
          <a:xfrm>
            <a:off x="4619452" y="3979317"/>
            <a:ext cx="6692619" cy="0"/>
          </a:xfrm>
          <a:prstGeom prst="straightConnector1">
            <a:avLst/>
          </a:prstGeom>
          <a:ln w="174625"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015677D-18EA-45B2-9256-0F2E9E395BFD}"/>
              </a:ext>
            </a:extLst>
          </p:cNvPr>
          <p:cNvSpPr/>
          <p:nvPr/>
        </p:nvSpPr>
        <p:spPr>
          <a:xfrm>
            <a:off x="5527467" y="358106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1830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8" name="Picture 6" descr="http://upload.wikimedia.org/wikipedia/commons/thumb/7/70/High-Current_Copper-Brush_Commutated_Dynamo.jpg/300px-High-Current_Copper-Brush_Commutated_Dynamo.jpg">
            <a:extLst>
              <a:ext uri="{FF2B5EF4-FFF2-40B4-BE49-F238E27FC236}">
                <a16:creationId xmlns:a16="http://schemas.microsoft.com/office/drawing/2014/main" id="{481B35D3-F929-4F93-8A9B-A3B73590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76282" y="1663400"/>
            <a:ext cx="1375849" cy="1279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2FEB3E-17B9-47A9-BCE6-E232BA38B3FA}"/>
              </a:ext>
            </a:extLst>
          </p:cNvPr>
          <p:cNvSpPr txBox="1"/>
          <p:nvPr/>
        </p:nvSpPr>
        <p:spPr>
          <a:xfrm>
            <a:off x="4358193" y="2905213"/>
            <a:ext cx="1393938" cy="338554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Electric Generator</a:t>
            </a:r>
          </a:p>
        </p:txBody>
      </p:sp>
      <p:pic>
        <p:nvPicPr>
          <p:cNvPr id="10" name="Picture 8" descr="http://upload.wikimedia.org/wikipedia/commons/c/c5/Lathe.PNG">
            <a:extLst>
              <a:ext uri="{FF2B5EF4-FFF2-40B4-BE49-F238E27FC236}">
                <a16:creationId xmlns:a16="http://schemas.microsoft.com/office/drawing/2014/main" id="{C962FA4C-44A6-42FD-B4B7-7A837F5B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5831" y="1643709"/>
            <a:ext cx="1499853" cy="1261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30EDDD-8D43-4122-B602-8ACF87B2BD10}"/>
              </a:ext>
            </a:extLst>
          </p:cNvPr>
          <p:cNvSpPr txBox="1"/>
          <p:nvPr/>
        </p:nvSpPr>
        <p:spPr>
          <a:xfrm>
            <a:off x="6095830" y="2905213"/>
            <a:ext cx="1499853" cy="338554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Narrow" panose="020B0606020202030204" pitchFamily="34" charset="0"/>
              </a:rPr>
              <a:t>Modern Lathe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0CE46B-2BCC-4AF2-829A-8EE298240892}"/>
              </a:ext>
            </a:extLst>
          </p:cNvPr>
          <p:cNvSpPr/>
          <p:nvPr/>
        </p:nvSpPr>
        <p:spPr>
          <a:xfrm>
            <a:off x="6542108" y="358106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1910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13" name="Picture 10" descr="https://encrypted-tbn2.gstatic.com/images?q=tbn:ANd9GcS1A0WSoyAe_HGglQdDyWPC1CUCums2EIFpdpzu-382kB8rc-RN">
            <a:extLst>
              <a:ext uri="{FF2B5EF4-FFF2-40B4-BE49-F238E27FC236}">
                <a16:creationId xmlns:a16="http://schemas.microsoft.com/office/drawing/2014/main" id="{7E5B75C7-BDB8-48BC-857B-E2BE8283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5376" y="1668833"/>
            <a:ext cx="1379596" cy="1235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AEE626-9DE3-4403-AE17-1166A897A1C0}"/>
              </a:ext>
            </a:extLst>
          </p:cNvPr>
          <p:cNvSpPr txBox="1"/>
          <p:nvPr/>
        </p:nvSpPr>
        <p:spPr>
          <a:xfrm>
            <a:off x="2464874" y="2905213"/>
            <a:ext cx="1393938" cy="338554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Ancient Manufac.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292587-0BB1-4CD0-9CDB-ADC8E76D933D}"/>
              </a:ext>
            </a:extLst>
          </p:cNvPr>
          <p:cNvSpPr txBox="1"/>
          <p:nvPr/>
        </p:nvSpPr>
        <p:spPr>
          <a:xfrm>
            <a:off x="2287676" y="1109824"/>
            <a:ext cx="1774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i="1" dirty="0">
                <a:latin typeface="Arial Narrow" panose="020B0606020202030204" pitchFamily="34" charset="0"/>
              </a:rPr>
              <a:t>Crossbow Trigger</a:t>
            </a:r>
            <a:endParaRPr lang="en-US" altLang="zh-CN" sz="1400" dirty="0">
              <a:latin typeface="Arial Narrow" panose="020B0606020202030204" pitchFamily="34" charset="0"/>
            </a:endParaRPr>
          </a:p>
          <a:p>
            <a:pPr algn="ctr"/>
            <a:r>
              <a:rPr lang="en-US" sz="1400" b="1" i="1" dirty="0">
                <a:latin typeface="Arial Narrow" panose="020B0606020202030204" pitchFamily="34" charset="0"/>
              </a:rPr>
              <a:t>Qin Dynasty</a:t>
            </a:r>
            <a:endParaRPr lang="en-US" sz="1400" b="1" dirty="0">
              <a:latin typeface="Arial Narrow" panose="020B0606020202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C89D1A-11C5-4CA6-B746-B7126AEF701D}"/>
              </a:ext>
            </a:extLst>
          </p:cNvPr>
          <p:cNvSpPr/>
          <p:nvPr/>
        </p:nvSpPr>
        <p:spPr>
          <a:xfrm>
            <a:off x="2838922" y="3581068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230 </a:t>
            </a:r>
            <a:r>
              <a:rPr lang="en-US" altLang="zh-CN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B.C.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2DF49C-8592-428D-A284-96A000B85BDE}"/>
              </a:ext>
            </a:extLst>
          </p:cNvPr>
          <p:cNvCxnSpPr/>
          <p:nvPr/>
        </p:nvCxnSpPr>
        <p:spPr>
          <a:xfrm>
            <a:off x="2422151" y="3979317"/>
            <a:ext cx="1683578" cy="0"/>
          </a:xfrm>
          <a:prstGeom prst="straightConnector1">
            <a:avLst/>
          </a:prstGeom>
          <a:ln w="17462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88001D9-B7CC-417A-B048-70E3DA3E26F8}"/>
              </a:ext>
            </a:extLst>
          </p:cNvPr>
          <p:cNvCxnSpPr/>
          <p:nvPr/>
        </p:nvCxnSpPr>
        <p:spPr>
          <a:xfrm>
            <a:off x="4120071" y="3979317"/>
            <a:ext cx="499381" cy="0"/>
          </a:xfrm>
          <a:prstGeom prst="straightConnector1">
            <a:avLst/>
          </a:prstGeom>
          <a:ln w="7620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0B358A5-2D73-4D5E-965B-48AF80E89D9D}"/>
              </a:ext>
            </a:extLst>
          </p:cNvPr>
          <p:cNvSpPr txBox="1"/>
          <p:nvPr/>
        </p:nvSpPr>
        <p:spPr>
          <a:xfrm>
            <a:off x="7716730" y="2905213"/>
            <a:ext cx="1191128" cy="338554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Narrow" panose="020B0606020202030204" pitchFamily="34" charset="0"/>
              </a:rPr>
              <a:t>CNC Machine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B1514E-CE44-4AB7-ACA7-F67F7A86F3EF}"/>
              </a:ext>
            </a:extLst>
          </p:cNvPr>
          <p:cNvSpPr/>
          <p:nvPr/>
        </p:nvSpPr>
        <p:spPr>
          <a:xfrm>
            <a:off x="8288097" y="358142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1960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21" name="Picture 14" descr="http://www.extremetech.com/wp-content/uploads/2012/12/trumpf-laser-welding-640x353.jpg">
            <a:extLst>
              <a:ext uri="{FF2B5EF4-FFF2-40B4-BE49-F238E27FC236}">
                <a16:creationId xmlns:a16="http://schemas.microsoft.com/office/drawing/2014/main" id="{6D218D7C-F455-4313-AD73-4AE7B70B9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10324" y="1669704"/>
            <a:ext cx="1401747" cy="1235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0B91F7-512A-46AC-B08C-18FA61DB1F8A}"/>
              </a:ext>
            </a:extLst>
          </p:cNvPr>
          <p:cNvSpPr txBox="1"/>
          <p:nvPr/>
        </p:nvSpPr>
        <p:spPr>
          <a:xfrm>
            <a:off x="9908003" y="2905213"/>
            <a:ext cx="1404068" cy="338554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Narrow" panose="020B0606020202030204" pitchFamily="34" charset="0"/>
              </a:rPr>
              <a:t>Additive Manufac.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C56FCF-404E-4E60-92DD-937A88C00FA4}"/>
              </a:ext>
            </a:extLst>
          </p:cNvPr>
          <p:cNvSpPr/>
          <p:nvPr/>
        </p:nvSpPr>
        <p:spPr>
          <a:xfrm>
            <a:off x="9931040" y="1162333"/>
            <a:ext cx="129614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i="1" dirty="0">
                <a:latin typeface="Arial Narrow" panose="020B0606020202030204" pitchFamily="34" charset="0"/>
              </a:rPr>
              <a:t>Metal powder freeform fabrication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796F5C-930A-44A5-BFAA-2D1F838968DB}"/>
              </a:ext>
            </a:extLst>
          </p:cNvPr>
          <p:cNvSpPr/>
          <p:nvPr/>
        </p:nvSpPr>
        <p:spPr>
          <a:xfrm>
            <a:off x="6095830" y="1143169"/>
            <a:ext cx="138824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i="1" dirty="0">
                <a:latin typeface="Arial Narrow" panose="020B0606020202030204" pitchFamily="34" charset="0"/>
              </a:rPr>
              <a:t>Electric ally powered, reproducibility 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0F57A8E-EC1B-478C-A5B8-DAA28165CBE4}"/>
              </a:ext>
            </a:extLst>
          </p:cNvPr>
          <p:cNvSpPr/>
          <p:nvPr/>
        </p:nvSpPr>
        <p:spPr>
          <a:xfrm>
            <a:off x="9635474" y="3581068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2010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8D9D63E9-C171-43A4-81FE-460596A6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2151" y="4563347"/>
            <a:ext cx="1385118" cy="1081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E14008-989E-471D-9994-7184F64FDECA}"/>
              </a:ext>
            </a:extLst>
          </p:cNvPr>
          <p:cNvSpPr txBox="1"/>
          <p:nvPr/>
        </p:nvSpPr>
        <p:spPr>
          <a:xfrm>
            <a:off x="2422151" y="5640357"/>
            <a:ext cx="1385118" cy="338554"/>
          </a:xfrm>
          <a:prstGeom prst="rect">
            <a:avLst/>
          </a:prstGeom>
          <a:solidFill>
            <a:srgbClr val="800000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Narrow" panose="020B0606020202030204" pitchFamily="34" charset="0"/>
              </a:rPr>
              <a:t>Egyptian Ruler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C9F383-BDC5-4C9D-8EDC-3BAF953EE6F5}"/>
              </a:ext>
            </a:extLst>
          </p:cNvPr>
          <p:cNvSpPr/>
          <p:nvPr/>
        </p:nvSpPr>
        <p:spPr>
          <a:xfrm>
            <a:off x="2585392" y="4024504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3000 </a:t>
            </a:r>
            <a:r>
              <a:rPr lang="en-US" altLang="zh-CN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B.C.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667E36-2B1B-45DA-B965-8930331EFEB8}"/>
              </a:ext>
            </a:extLst>
          </p:cNvPr>
          <p:cNvGrpSpPr/>
          <p:nvPr/>
        </p:nvGrpSpPr>
        <p:grpSpPr>
          <a:xfrm>
            <a:off x="3764668" y="3272685"/>
            <a:ext cx="6482190" cy="609430"/>
            <a:chOff x="1465968" y="3135086"/>
            <a:chExt cx="6482190" cy="60030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E89C907-D4EE-4553-B938-A411F5652FEB}"/>
                </a:ext>
              </a:extLst>
            </p:cNvPr>
            <p:cNvCxnSpPr/>
            <p:nvPr/>
          </p:nvCxnSpPr>
          <p:spPr>
            <a:xfrm>
              <a:off x="3300161" y="3135086"/>
              <a:ext cx="0" cy="587828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99F26C1-5F45-4B7F-88F9-F2D04E4C9962}"/>
                </a:ext>
              </a:extLst>
            </p:cNvPr>
            <p:cNvCxnSpPr/>
            <p:nvPr/>
          </p:nvCxnSpPr>
          <p:spPr>
            <a:xfrm>
              <a:off x="7948158" y="3139218"/>
              <a:ext cx="0" cy="587828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32DB9E5-C2E4-4354-BA0A-F1919A3DC8CF}"/>
                </a:ext>
              </a:extLst>
            </p:cNvPr>
            <p:cNvCxnSpPr/>
            <p:nvPr/>
          </p:nvCxnSpPr>
          <p:spPr>
            <a:xfrm>
              <a:off x="6506079" y="3147560"/>
              <a:ext cx="0" cy="587828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2347C6-C335-4016-8361-0729007FD5CE}"/>
                </a:ext>
              </a:extLst>
            </p:cNvPr>
            <p:cNvCxnSpPr/>
            <p:nvPr/>
          </p:nvCxnSpPr>
          <p:spPr>
            <a:xfrm>
              <a:off x="4862418" y="3135086"/>
              <a:ext cx="0" cy="587828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21B39BC-E509-4F52-999E-9D01D5FF5A2D}"/>
                </a:ext>
              </a:extLst>
            </p:cNvPr>
            <p:cNvCxnSpPr/>
            <p:nvPr/>
          </p:nvCxnSpPr>
          <p:spPr>
            <a:xfrm>
              <a:off x="1465968" y="3135086"/>
              <a:ext cx="0" cy="587828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746B53-29A9-452B-BF4A-4D078CD4F3FD}"/>
                </a:ext>
              </a:extLst>
            </p:cNvPr>
            <p:cNvCxnSpPr/>
            <p:nvPr/>
          </p:nvCxnSpPr>
          <p:spPr>
            <a:xfrm>
              <a:off x="7151394" y="3147560"/>
              <a:ext cx="0" cy="587828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16" descr="ThomasSeebeck.jpg">
            <a:extLst>
              <a:ext uri="{FF2B5EF4-FFF2-40B4-BE49-F238E27FC236}">
                <a16:creationId xmlns:a16="http://schemas.microsoft.com/office/drawing/2014/main" id="{1F3C5EA5-28D4-4EE1-9F28-2988DAE4B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0510" y="4568734"/>
            <a:ext cx="798377" cy="1118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 descr="Original Seebeck Experiment">
            <a:extLst>
              <a:ext uri="{FF2B5EF4-FFF2-40B4-BE49-F238E27FC236}">
                <a16:creationId xmlns:a16="http://schemas.microsoft.com/office/drawing/2014/main" id="{0414579D-5309-4946-972C-2DA6E89E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025" y="4563347"/>
            <a:ext cx="1148635" cy="1124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CEE806-03C4-4C74-8998-BF66E01C367D}"/>
              </a:ext>
            </a:extLst>
          </p:cNvPr>
          <p:cNvSpPr txBox="1"/>
          <p:nvPr/>
        </p:nvSpPr>
        <p:spPr>
          <a:xfrm>
            <a:off x="3969430" y="5640357"/>
            <a:ext cx="1952230" cy="323165"/>
          </a:xfrm>
          <a:prstGeom prst="rect">
            <a:avLst/>
          </a:prstGeom>
          <a:solidFill>
            <a:srgbClr val="800000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sz="1500" dirty="0" err="1"/>
              <a:t>Seebeck</a:t>
            </a:r>
            <a:r>
              <a:rPr lang="en-US" sz="1500" dirty="0"/>
              <a:t> &amp; Thermocouple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D3ABF1-8AD3-49F2-A989-D12C157D73CB}"/>
              </a:ext>
            </a:extLst>
          </p:cNvPr>
          <p:cNvSpPr/>
          <p:nvPr/>
        </p:nvSpPr>
        <p:spPr>
          <a:xfrm>
            <a:off x="4991002" y="4008235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1821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4AFCAF-D791-4905-A47B-6F39B21FE70D}"/>
              </a:ext>
            </a:extLst>
          </p:cNvPr>
          <p:cNvSpPr/>
          <p:nvPr/>
        </p:nvSpPr>
        <p:spPr>
          <a:xfrm>
            <a:off x="7484073" y="4008235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1919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41" name="Picture 22" descr="Aneroid Barometer">
            <a:extLst>
              <a:ext uri="{FF2B5EF4-FFF2-40B4-BE49-F238E27FC236}">
                <a16:creationId xmlns:a16="http://schemas.microsoft.com/office/drawing/2014/main" id="{7771E758-B240-4B42-A683-B371D221C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5532" y="4563347"/>
            <a:ext cx="1148741" cy="108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1882A89-4782-432D-90FC-310E16EF26A2}"/>
              </a:ext>
            </a:extLst>
          </p:cNvPr>
          <p:cNvSpPr txBox="1"/>
          <p:nvPr/>
        </p:nvSpPr>
        <p:spPr>
          <a:xfrm>
            <a:off x="6025532" y="5640357"/>
            <a:ext cx="1148741" cy="323165"/>
          </a:xfrm>
          <a:prstGeom prst="rect">
            <a:avLst/>
          </a:prstGeom>
          <a:solidFill>
            <a:srgbClr val="800000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5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dirty="0"/>
              <a:t>Barometer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A80ED7F-0C3B-4F84-8E57-64EB1D43E826}"/>
              </a:ext>
            </a:extLst>
          </p:cNvPr>
          <p:cNvGrpSpPr/>
          <p:nvPr/>
        </p:nvGrpSpPr>
        <p:grpSpPr>
          <a:xfrm>
            <a:off x="2595247" y="4071448"/>
            <a:ext cx="7226102" cy="497285"/>
            <a:chOff x="296547" y="3542903"/>
            <a:chExt cx="7226102" cy="22264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39CAE6B-6251-4089-A822-667CB9342321}"/>
                </a:ext>
              </a:extLst>
            </p:cNvPr>
            <p:cNvCxnSpPr/>
            <p:nvPr/>
          </p:nvCxnSpPr>
          <p:spPr>
            <a:xfrm>
              <a:off x="296547" y="3542903"/>
              <a:ext cx="0" cy="22264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4CEB00-A76B-4CDE-B2D1-29E1A3D2DB70}"/>
                </a:ext>
              </a:extLst>
            </p:cNvPr>
            <p:cNvCxnSpPr/>
            <p:nvPr/>
          </p:nvCxnSpPr>
          <p:spPr>
            <a:xfrm>
              <a:off x="2724061" y="3542903"/>
              <a:ext cx="0" cy="22264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D105F56-DD3C-4E99-9302-5A6991A87958}"/>
                </a:ext>
              </a:extLst>
            </p:cNvPr>
            <p:cNvCxnSpPr/>
            <p:nvPr/>
          </p:nvCxnSpPr>
          <p:spPr>
            <a:xfrm>
              <a:off x="5185373" y="3542903"/>
              <a:ext cx="0" cy="22264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A0E89D9-500B-4C06-A444-9F4D3CE84662}"/>
                </a:ext>
              </a:extLst>
            </p:cNvPr>
            <p:cNvCxnSpPr/>
            <p:nvPr/>
          </p:nvCxnSpPr>
          <p:spPr>
            <a:xfrm>
              <a:off x="3850144" y="3542903"/>
              <a:ext cx="0" cy="22264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DD758A-6884-4684-B176-E95D5BB4F6D6}"/>
                </a:ext>
              </a:extLst>
            </p:cNvPr>
            <p:cNvCxnSpPr/>
            <p:nvPr/>
          </p:nvCxnSpPr>
          <p:spPr>
            <a:xfrm>
              <a:off x="7522649" y="3542903"/>
              <a:ext cx="0" cy="22264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B6DAFEC6-FBA5-4BC8-B835-CE3ED4D5DCC0}"/>
                </a:ext>
              </a:extLst>
            </p:cNvPr>
            <p:cNvCxnSpPr/>
            <p:nvPr/>
          </p:nvCxnSpPr>
          <p:spPr>
            <a:xfrm>
              <a:off x="6374876" y="3542903"/>
              <a:ext cx="0" cy="22264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2E61A6A-66BC-4D24-B640-0FA670501D01}"/>
              </a:ext>
            </a:extLst>
          </p:cNvPr>
          <p:cNvSpPr/>
          <p:nvPr/>
        </p:nvSpPr>
        <p:spPr>
          <a:xfrm>
            <a:off x="6089758" y="4008235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1843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51" name="Picture 24" descr="http://www.emeraldinsight.com/content_images/fig/0870260308001.png">
            <a:extLst>
              <a:ext uri="{FF2B5EF4-FFF2-40B4-BE49-F238E27FC236}">
                <a16:creationId xmlns:a16="http://schemas.microsoft.com/office/drawing/2014/main" id="{5AC67CC2-6350-4BB1-86BD-955B4D749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201" t="38607" r="26756" b="9323"/>
          <a:stretch/>
        </p:blipFill>
        <p:spPr bwMode="auto">
          <a:xfrm>
            <a:off x="9575951" y="4560361"/>
            <a:ext cx="1199435" cy="1127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479A31C-B3A2-4043-821C-C3C2E33EA6DB}"/>
              </a:ext>
            </a:extLst>
          </p:cNvPr>
          <p:cNvSpPr txBox="1"/>
          <p:nvPr/>
        </p:nvSpPr>
        <p:spPr>
          <a:xfrm>
            <a:off x="9575950" y="5640357"/>
            <a:ext cx="1199435" cy="323165"/>
          </a:xfrm>
          <a:prstGeom prst="rect">
            <a:avLst/>
          </a:prstGeom>
          <a:solidFill>
            <a:srgbClr val="800000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altLang="zh-CN" sz="1500" dirty="0"/>
              <a:t>MEMS Sensor</a:t>
            </a:r>
            <a:endParaRPr lang="en-US" sz="15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2064F64-ADA7-47F3-A184-9A3F9E13C439}"/>
              </a:ext>
            </a:extLst>
          </p:cNvPr>
          <p:cNvSpPr/>
          <p:nvPr/>
        </p:nvSpPr>
        <p:spPr>
          <a:xfrm>
            <a:off x="9754387" y="4008235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1990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9FE2D1-4893-44E7-B928-F5E0AF9CBDAC}"/>
              </a:ext>
            </a:extLst>
          </p:cNvPr>
          <p:cNvSpPr/>
          <p:nvPr/>
        </p:nvSpPr>
        <p:spPr>
          <a:xfrm>
            <a:off x="8078823" y="4008235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1950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pic>
        <p:nvPicPr>
          <p:cNvPr id="55" name="Picture 54" descr="p5.jpg">
            <a:extLst>
              <a:ext uri="{FF2B5EF4-FFF2-40B4-BE49-F238E27FC236}">
                <a16:creationId xmlns:a16="http://schemas.microsoft.com/office/drawing/2014/main" id="{B9261130-79E8-43CC-86C4-CD04BE390D1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5492" y="4560361"/>
            <a:ext cx="1051670" cy="1066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464A61-B3AB-4F2B-854C-6EBA05FE45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74927" y="4560361"/>
            <a:ext cx="1048411" cy="1079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D9C19FE-E798-4556-9D89-31219CEAA31F}"/>
              </a:ext>
            </a:extLst>
          </p:cNvPr>
          <p:cNvSpPr txBox="1"/>
          <p:nvPr/>
        </p:nvSpPr>
        <p:spPr>
          <a:xfrm>
            <a:off x="7281746" y="5640357"/>
            <a:ext cx="1051670" cy="323165"/>
          </a:xfrm>
          <a:prstGeom prst="rect">
            <a:avLst/>
          </a:prstGeom>
          <a:solidFill>
            <a:srgbClr val="800000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sz="1500" dirty="0" err="1"/>
              <a:t>Piezo</a:t>
            </a:r>
            <a:r>
              <a:rPr lang="en-US" sz="1500" dirty="0"/>
              <a:t> Sensor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CF193B-9E3D-4951-B4E2-193722EA5E4A}"/>
              </a:ext>
            </a:extLst>
          </p:cNvPr>
          <p:cNvSpPr txBox="1"/>
          <p:nvPr/>
        </p:nvSpPr>
        <p:spPr>
          <a:xfrm>
            <a:off x="8425492" y="5640357"/>
            <a:ext cx="1051670" cy="323165"/>
          </a:xfrm>
          <a:prstGeom prst="rect">
            <a:avLst/>
          </a:prstGeom>
          <a:solidFill>
            <a:srgbClr val="800000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US" altLang="zh-CN" sz="1500" dirty="0"/>
              <a:t>Photodiode</a:t>
            </a:r>
            <a:endParaRPr lang="en-US" sz="1500" dirty="0"/>
          </a:p>
        </p:txBody>
      </p:sp>
      <p:pic>
        <p:nvPicPr>
          <p:cNvPr id="59" name="Picture 2" descr="https://encrypted-tbn3.gstatic.com/images?q=tbn:ANd9GcSW22PU9c-3N6-1boTvp7z6723STVG9EPGzaYlhokI4xuT5vP6A">
            <a:extLst>
              <a:ext uri="{FF2B5EF4-FFF2-40B4-BE49-F238E27FC236}">
                <a16:creationId xmlns:a16="http://schemas.microsoft.com/office/drawing/2014/main" id="{DDB5E138-B61E-4388-B5D9-AD6F16BB4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28905" y="1667964"/>
            <a:ext cx="818140" cy="1237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B90D4CE-5222-491F-B701-EF0CCBEDC992}"/>
              </a:ext>
            </a:extLst>
          </p:cNvPr>
          <p:cNvSpPr txBox="1"/>
          <p:nvPr/>
        </p:nvSpPr>
        <p:spPr>
          <a:xfrm>
            <a:off x="9028905" y="2641564"/>
            <a:ext cx="818140" cy="584775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Arial Narrow" panose="020B0606020202030204" pitchFamily="34" charset="0"/>
              </a:rPr>
              <a:t>Laser Cutting</a:t>
            </a:r>
            <a:endParaRPr lang="en-US" sz="16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DC33B26-A005-4A47-9275-976BFB8363E6}"/>
              </a:ext>
            </a:extLst>
          </p:cNvPr>
          <p:cNvSpPr/>
          <p:nvPr/>
        </p:nvSpPr>
        <p:spPr>
          <a:xfrm>
            <a:off x="8879267" y="358142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 Narrow" panose="020B0606020202030204" pitchFamily="34" charset="0"/>
              </a:rPr>
              <a:t>1970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7C0666-5CBF-4079-8C17-39755276CA78}"/>
              </a:ext>
            </a:extLst>
          </p:cNvPr>
          <p:cNvSpPr/>
          <p:nvPr/>
        </p:nvSpPr>
        <p:spPr>
          <a:xfrm>
            <a:off x="7662864" y="1143169"/>
            <a:ext cx="1260064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i="1" dirty="0">
                <a:latin typeface="Arial Narrow" panose="020B0606020202030204" pitchFamily="34" charset="0"/>
              </a:rPr>
              <a:t>Programmable, multiple functions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65D314E-E227-4C09-97A3-BC517BCCAB72}"/>
              </a:ext>
            </a:extLst>
          </p:cNvPr>
          <p:cNvSpPr/>
          <p:nvPr/>
        </p:nvSpPr>
        <p:spPr>
          <a:xfrm>
            <a:off x="8930160" y="1143169"/>
            <a:ext cx="96487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400" i="1" dirty="0">
                <a:latin typeface="Arial Narrow" panose="020B0606020202030204" pitchFamily="34" charset="0"/>
              </a:rPr>
              <a:t>New tooling, energy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4E7C00-F72C-4CCC-8188-A16B94096F82}"/>
              </a:ext>
            </a:extLst>
          </p:cNvPr>
          <p:cNvSpPr/>
          <p:nvPr/>
        </p:nvSpPr>
        <p:spPr>
          <a:xfrm>
            <a:off x="6150620" y="5950865"/>
            <a:ext cx="97210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>
                <a:latin typeface="Arial Narrow" panose="020B0606020202030204" pitchFamily="34" charset="0"/>
              </a:rPr>
              <a:t>Fluid-Gas Pressure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AD0EDC-B6ED-44D8-9BDA-03DCF2A4B656}"/>
              </a:ext>
            </a:extLst>
          </p:cNvPr>
          <p:cNvSpPr/>
          <p:nvPr/>
        </p:nvSpPr>
        <p:spPr>
          <a:xfrm>
            <a:off x="7321527" y="5950865"/>
            <a:ext cx="97210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>
                <a:latin typeface="Arial Narrow" panose="020B0606020202030204" pitchFamily="34" charset="0"/>
              </a:rPr>
              <a:t>Mechanical-Electrical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27F9022-9961-4E55-B286-F4826A3EC284}"/>
              </a:ext>
            </a:extLst>
          </p:cNvPr>
          <p:cNvSpPr/>
          <p:nvPr/>
        </p:nvSpPr>
        <p:spPr>
          <a:xfrm>
            <a:off x="8440490" y="5950865"/>
            <a:ext cx="97210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>
                <a:latin typeface="Arial Narrow" panose="020B0606020202030204" pitchFamily="34" charset="0"/>
              </a:rPr>
              <a:t>Photo-Electrical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19EF40E-14DB-48EC-A209-23ACA348223E}"/>
              </a:ext>
            </a:extLst>
          </p:cNvPr>
          <p:cNvSpPr/>
          <p:nvPr/>
        </p:nvSpPr>
        <p:spPr>
          <a:xfrm>
            <a:off x="9318972" y="5986869"/>
            <a:ext cx="1836204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 err="1">
                <a:latin typeface="Arial Narrow" panose="020B0606020202030204" pitchFamily="34" charset="0"/>
              </a:rPr>
              <a:t>Microelectro</a:t>
            </a:r>
            <a:r>
              <a:rPr lang="en-US" altLang="zh-CN" sz="1400" dirty="0">
                <a:latin typeface="Arial Narrow" panose="020B0606020202030204" pitchFamily="34" charset="0"/>
              </a:rPr>
              <a:t>-mechanical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4C468C-02D1-405C-9698-3C1C3D347AA1}"/>
              </a:ext>
            </a:extLst>
          </p:cNvPr>
          <p:cNvSpPr/>
          <p:nvPr/>
        </p:nvSpPr>
        <p:spPr>
          <a:xfrm>
            <a:off x="4357757" y="5931701"/>
            <a:ext cx="1144791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>
                <a:latin typeface="Arial Narrow" panose="020B0606020202030204" pitchFamily="34" charset="0"/>
              </a:rPr>
              <a:t>Thermal-Electrical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6562D16-4A3E-4A8F-9800-189F3C3FBC2B}"/>
              </a:ext>
            </a:extLst>
          </p:cNvPr>
          <p:cNvSpPr/>
          <p:nvPr/>
        </p:nvSpPr>
        <p:spPr>
          <a:xfrm>
            <a:off x="2464874" y="5950865"/>
            <a:ext cx="1393938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zh-CN" sz="1400" dirty="0">
                <a:latin typeface="Arial Narrow" panose="020B0606020202030204" pitchFamily="34" charset="0"/>
              </a:rPr>
              <a:t>Calibration &amp; Standard</a:t>
            </a:r>
            <a:endParaRPr lang="en-US" sz="1400" dirty="0">
              <a:latin typeface="Arial Narrow" panose="020B0606020202030204" pitchFamily="34" charset="0"/>
            </a:endParaRP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B80F6DC7-77DC-43C2-B0B4-11E1FF47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8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0B49-8028-45F5-9FB1-FAA8BCC83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87" y="216240"/>
            <a:ext cx="10983913" cy="619125"/>
          </a:xfrm>
        </p:spPr>
        <p:txBody>
          <a:bodyPr/>
          <a:lstStyle/>
          <a:p>
            <a:r>
              <a:rPr lang="en-US" dirty="0"/>
              <a:t>Sensing Principal: </a:t>
            </a:r>
            <a:r>
              <a:rPr lang="en-US" sz="3200" dirty="0"/>
              <a:t>Signal Transduction Mechanisms</a:t>
            </a:r>
            <a:endParaRPr lang="en-US" dirty="0"/>
          </a:p>
        </p:txBody>
      </p:sp>
      <p:pic>
        <p:nvPicPr>
          <p:cNvPr id="28" name="Picture 2" descr="https://encrypted-tbn1.gstatic.com/images?q=tbn:ANd9GcRYE4EXvXz4z3qIWjQY39JicRE1IE06Be_K7mrEfg3IqPRZdTlx">
            <a:extLst>
              <a:ext uri="{FF2B5EF4-FFF2-40B4-BE49-F238E27FC236}">
                <a16:creationId xmlns:a16="http://schemas.microsoft.com/office/drawing/2014/main" id="{887060AD-A877-4630-A1C4-0ED7C29DC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603" y="1009125"/>
            <a:ext cx="1830412" cy="1065457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227C5FC-94B2-43C7-B268-44BA3F76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948459"/>
              </p:ext>
            </p:extLst>
          </p:nvPr>
        </p:nvGraphicFramePr>
        <p:xfrm>
          <a:off x="2653185" y="2699308"/>
          <a:ext cx="7589365" cy="3308604"/>
        </p:xfrm>
        <a:graphic>
          <a:graphicData uri="http://schemas.openxmlformats.org/drawingml/2006/table">
            <a:tbl>
              <a:tblPr firstRow="1" bandRow="1"/>
              <a:tblGrid>
                <a:gridCol w="990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8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3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04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592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endParaRPr lang="en-US" sz="1200" dirty="0">
                        <a:latin typeface="Arial Narrow" pitchFamily="34" charset="0"/>
                      </a:endParaRPr>
                    </a:p>
                  </a:txBody>
                  <a:tcPr marL="27432" marR="27432" marT="27432" marB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Arial Narrow" pitchFamily="34" charset="0"/>
                        </a:rPr>
                        <a:t>Mechanical</a:t>
                      </a:r>
                    </a:p>
                  </a:txBody>
                  <a:tcPr marL="27432" marR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Arial Narrow" pitchFamily="34" charset="0"/>
                        </a:rPr>
                        <a:t>Thermal</a:t>
                      </a:r>
                    </a:p>
                  </a:txBody>
                  <a:tcPr marL="27432" marR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Arial Narrow" pitchFamily="34" charset="0"/>
                        </a:rPr>
                        <a:t>Electrical</a:t>
                      </a:r>
                    </a:p>
                  </a:txBody>
                  <a:tcPr marL="27432" marR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Arial Narrow" pitchFamily="34" charset="0"/>
                        </a:rPr>
                        <a:t>Magnetic</a:t>
                      </a:r>
                    </a:p>
                  </a:txBody>
                  <a:tcPr marL="27432" marR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400" dirty="0">
                          <a:latin typeface="Arial Narrow" pitchFamily="34" charset="0"/>
                        </a:rPr>
                        <a:t>Radiant</a:t>
                      </a:r>
                    </a:p>
                  </a:txBody>
                  <a:tcPr marL="27432" marR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08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Mechanical</a:t>
                      </a:r>
                    </a:p>
                  </a:txBody>
                  <a:tcPr marL="27432" marR="27432" marT="27432" marB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Mechanical and Acoustic Effect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Friction, Cooling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Piezoelectric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, 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Piezoresistive Effect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Magneto-mechanical</a:t>
                      </a:r>
                      <a:endParaRPr lang="en-US" sz="1350" b="0" baseline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latinLnBrk="1"/>
                      <a:r>
                        <a:rPr lang="en-US" sz="1350" b="0" dirty="0" err="1">
                          <a:latin typeface="Arial Narrow" pitchFamily="34" charset="0"/>
                        </a:rPr>
                        <a:t>Photoelastic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sz="1350" b="0" baseline="0" dirty="0" err="1">
                          <a:latin typeface="Arial Narrow" pitchFamily="34" charset="0"/>
                        </a:rPr>
                        <a:t>Sagnac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, Doppler</a:t>
                      </a:r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08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algn="l" defTabSz="914400" rtl="0" eaLnBrk="1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Thermal</a:t>
                      </a:r>
                    </a:p>
                  </a:txBody>
                  <a:tcPr marL="27432" marR="27432" marT="27432" marB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latinLnBrk="1"/>
                      <a:r>
                        <a:rPr lang="en-US" sz="1350" b="0" dirty="0">
                          <a:latin typeface="Arial Narrow" pitchFamily="34" charset="0"/>
                        </a:rPr>
                        <a:t>Thermal Expansion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, </a:t>
                      </a:r>
                    </a:p>
                    <a:p>
                      <a:pPr algn="ctr" latinLnBrk="1"/>
                      <a:r>
                        <a:rPr lang="en-US" sz="1350" b="0" dirty="0">
                          <a:latin typeface="Arial Narrow" pitchFamily="34" charset="0"/>
                        </a:rPr>
                        <a:t>Radiometer Effect</a:t>
                      </a:r>
                    </a:p>
                  </a:txBody>
                  <a:tcPr marL="27432" marR="9144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Thermo-resistive/capacitive,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</a:t>
                      </a:r>
                      <a:r>
                        <a:rPr lang="en-US" sz="1350" b="0" dirty="0" err="1">
                          <a:latin typeface="Arial Narrow" pitchFamily="34" charset="0"/>
                        </a:rPr>
                        <a:t>Seebeck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, </a:t>
                      </a:r>
                      <a:r>
                        <a:rPr lang="en-US" sz="1350" b="0" baseline="0" dirty="0" err="1">
                          <a:latin typeface="Arial Narrow" pitchFamily="34" charset="0"/>
                        </a:rPr>
                        <a:t>P</a:t>
                      </a:r>
                      <a:r>
                        <a:rPr lang="en-US" sz="1350" b="0" dirty="0" err="1">
                          <a:latin typeface="Arial Narrow" pitchFamily="34" charset="0"/>
                        </a:rPr>
                        <a:t>yroelectric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 Effect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dirty="0">
                          <a:latin typeface="Arial Narrow" pitchFamily="34" charset="0"/>
                        </a:rPr>
                        <a:t>Radiant Emission,</a:t>
                      </a:r>
                    </a:p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Thermo-optical Effect,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08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Electrical</a:t>
                      </a:r>
                    </a:p>
                  </a:txBody>
                  <a:tcPr marL="27432" marR="27432" marT="27432" marB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latinLnBrk="1"/>
                      <a:r>
                        <a:rPr lang="en-US" sz="1350" b="0" dirty="0">
                          <a:latin typeface="Arial Narrow" pitchFamily="34" charset="0"/>
                        </a:rPr>
                        <a:t>Electromechanical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sz="1350" b="0" dirty="0" err="1">
                          <a:latin typeface="Arial Narrow" pitchFamily="34" charset="0"/>
                        </a:rPr>
                        <a:t>Electrokinetic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Effect</a:t>
                      </a:r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0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Joule Heating, </a:t>
                      </a:r>
                      <a:r>
                        <a:rPr lang="en-US" sz="1350" b="0" dirty="0" err="1">
                          <a:latin typeface="Arial Narrow" pitchFamily="34" charset="0"/>
                        </a:rPr>
                        <a:t>Peltier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 Effect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Charge Collectors,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Langmuir Probe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 err="1">
                          <a:latin typeface="Arial Narrow" pitchFamily="34" charset="0"/>
                        </a:rPr>
                        <a:t>Biot-Savart’s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 Law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Electro-optical Effect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08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Magnetic</a:t>
                      </a:r>
                    </a:p>
                  </a:txBody>
                  <a:tcPr marL="27432" marR="27432" marT="27432" marB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 err="1">
                          <a:latin typeface="Arial Narrow" pitchFamily="34" charset="0"/>
                        </a:rPr>
                        <a:t>Magnetomechanical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 Effect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Thermo-magnetic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Effect</a:t>
                      </a:r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latinLnBrk="1"/>
                      <a:r>
                        <a:rPr lang="en-US" sz="1350" b="0" dirty="0" err="1">
                          <a:latin typeface="Arial Narrow" pitchFamily="34" charset="0"/>
                        </a:rPr>
                        <a:t>Galvanomagnetic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sz="1350" b="0" dirty="0">
                          <a:latin typeface="Arial Narrow" pitchFamily="34" charset="0"/>
                        </a:rPr>
                        <a:t>Effect</a:t>
                      </a:r>
                    </a:p>
                  </a:txBody>
                  <a:tcPr marL="27432" marR="0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 err="1">
                          <a:latin typeface="Arial Narrow" pitchFamily="34" charset="0"/>
                        </a:rPr>
                        <a:t>Magnetooptical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Effect</a:t>
                      </a:r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08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Radiant</a:t>
                      </a:r>
                    </a:p>
                  </a:txBody>
                  <a:tcPr marL="27432" marR="27432" marT="27432" marB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Radiation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Pressure</a:t>
                      </a:r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Bolometer,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Thermopile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 latinLnBrk="1"/>
                      <a:r>
                        <a:rPr lang="en-US" sz="1350" b="0" dirty="0">
                          <a:latin typeface="Arial Narrow" pitchFamily="34" charset="0"/>
                        </a:rPr>
                        <a:t>Photoelectric Effect</a:t>
                      </a:r>
                    </a:p>
                  </a:txBody>
                  <a:tcPr marL="27432" marR="0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dirty="0">
                          <a:latin typeface="Arial Narrow" pitchFamily="34" charset="0"/>
                        </a:rPr>
                        <a:t>Optical </a:t>
                      </a:r>
                      <a:r>
                        <a:rPr lang="en-US" sz="1350" b="0" dirty="0" err="1">
                          <a:latin typeface="Arial Narrow" pitchFamily="34" charset="0"/>
                        </a:rPr>
                        <a:t>Bistability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Photorefractive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Effect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095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Chemical</a:t>
                      </a:r>
                    </a:p>
                  </a:txBody>
                  <a:tcPr marL="27432" marR="27432" marT="27432" marB="27432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 err="1">
                          <a:latin typeface="Arial Narrow" pitchFamily="34" charset="0"/>
                        </a:rPr>
                        <a:t>Electrodeposition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,</a:t>
                      </a:r>
                    </a:p>
                    <a:p>
                      <a:pPr algn="ctr"/>
                      <a:r>
                        <a:rPr lang="en-US" sz="1350" b="0" dirty="0" err="1">
                          <a:latin typeface="Arial Narrow" pitchFamily="34" charset="0"/>
                        </a:rPr>
                        <a:t>Photoacoustic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 Effect</a:t>
                      </a: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Calorimeter, </a:t>
                      </a:r>
                    </a:p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Thermo-conductivity</a:t>
                      </a:r>
                    </a:p>
                  </a:txBody>
                  <a:tcPr marL="27432" marR="0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50" b="0" dirty="0" err="1">
                          <a:latin typeface="Arial Narrow" pitchFamily="34" charset="0"/>
                        </a:rPr>
                        <a:t>Potentiometry</a:t>
                      </a:r>
                      <a:r>
                        <a:rPr lang="en-US" sz="1350" b="0" dirty="0">
                          <a:latin typeface="Arial Narrow" pitchFamily="34" charset="0"/>
                        </a:rPr>
                        <a:t>,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Gas Sensitive Field, </a:t>
                      </a:r>
                      <a:r>
                        <a:rPr lang="en-US" sz="1350" b="0" baseline="0" dirty="0" err="1">
                          <a:latin typeface="Arial Narrow" pitchFamily="34" charset="0"/>
                        </a:rPr>
                        <a:t>Conductimetry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, </a:t>
                      </a:r>
                    </a:p>
                  </a:txBody>
                  <a:tcPr marL="27432" marR="0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Nuclear Magnetic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 Resonance</a:t>
                      </a:r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</a:defRPr>
                      </a:lvl9pPr>
                    </a:lstStyle>
                    <a:p>
                      <a:pPr algn="ctr"/>
                      <a:r>
                        <a:rPr lang="en-US" sz="1350" b="0" dirty="0">
                          <a:latin typeface="Arial Narrow" pitchFamily="34" charset="0"/>
                        </a:rPr>
                        <a:t>Spectroscopy</a:t>
                      </a:r>
                      <a:r>
                        <a:rPr lang="en-US" sz="1350" b="0" baseline="0" dirty="0">
                          <a:latin typeface="Arial Narrow" pitchFamily="34" charset="0"/>
                        </a:rPr>
                        <a:t>, </a:t>
                      </a:r>
                    </a:p>
                    <a:p>
                      <a:pPr algn="ctr"/>
                      <a:r>
                        <a:rPr lang="en-US" sz="1350" b="0" baseline="0" dirty="0" err="1">
                          <a:latin typeface="Arial Narrow" pitchFamily="34" charset="0"/>
                        </a:rPr>
                        <a:t>Chemiluminescence</a:t>
                      </a:r>
                      <a:endParaRPr lang="en-US" sz="1350" b="0" dirty="0">
                        <a:latin typeface="Arial Narrow" pitchFamily="34" charset="0"/>
                      </a:endParaRPr>
                    </a:p>
                  </a:txBody>
                  <a:tcPr marL="27432" marR="27432" marT="27432" marB="27432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33CC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0" name="Rounded Rectangle 47">
            <a:extLst>
              <a:ext uri="{FF2B5EF4-FFF2-40B4-BE49-F238E27FC236}">
                <a16:creationId xmlns:a16="http://schemas.microsoft.com/office/drawing/2014/main" id="{1D234911-1DCA-42CB-9EB8-B86EF6BB58B9}"/>
              </a:ext>
            </a:extLst>
          </p:cNvPr>
          <p:cNvSpPr/>
          <p:nvPr/>
        </p:nvSpPr>
        <p:spPr>
          <a:xfrm>
            <a:off x="3609629" y="2953046"/>
            <a:ext cx="1325239" cy="519213"/>
          </a:xfrm>
          <a:prstGeom prst="roundRect">
            <a:avLst/>
          </a:prstGeom>
          <a:noFill/>
          <a:ln w="28575" cap="flat" cmpd="sng" algn="ctr">
            <a:solidFill>
              <a:srgbClr val="99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30D85BE3-6FBC-4821-9239-9429C9722A8F}"/>
              </a:ext>
            </a:extLst>
          </p:cNvPr>
          <p:cNvSpPr/>
          <p:nvPr/>
        </p:nvSpPr>
        <p:spPr>
          <a:xfrm rot="5400000">
            <a:off x="3356828" y="1833411"/>
            <a:ext cx="152074" cy="1484520"/>
          </a:xfrm>
          <a:prstGeom prst="rightBrace">
            <a:avLst>
              <a:gd name="adj1" fmla="val 69583"/>
              <a:gd name="adj2" fmla="val 76466"/>
            </a:avLst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AA4ADE-5BB3-499D-9C39-3C76113E3966}"/>
              </a:ext>
            </a:extLst>
          </p:cNvPr>
          <p:cNvCxnSpPr/>
          <p:nvPr/>
        </p:nvCxnSpPr>
        <p:spPr>
          <a:xfrm>
            <a:off x="3062660" y="2687712"/>
            <a:ext cx="0" cy="528471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ysDot"/>
            <a:headEnd type="none" w="med" len="med"/>
            <a:tailEnd type="triangle" w="med" len="med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0CF42D-C50F-4144-B165-377876A53A4F}"/>
              </a:ext>
            </a:extLst>
          </p:cNvPr>
          <p:cNvCxnSpPr/>
          <p:nvPr/>
        </p:nvCxnSpPr>
        <p:spPr>
          <a:xfrm flipV="1">
            <a:off x="9878786" y="2867732"/>
            <a:ext cx="591820" cy="12419"/>
          </a:xfrm>
          <a:prstGeom prst="straightConnector1">
            <a:avLst/>
          </a:prstGeom>
          <a:noFill/>
          <a:ln w="38100" cap="flat" cmpd="sng" algn="ctr">
            <a:solidFill>
              <a:srgbClr val="C00000"/>
            </a:solidFill>
            <a:prstDash val="sysDot"/>
            <a:headEnd type="none" w="med" len="med"/>
            <a:tailEnd type="triangle" w="med" len="med"/>
          </a:ln>
          <a:effectLst/>
        </p:spPr>
      </p:cxnSp>
      <p:sp>
        <p:nvSpPr>
          <p:cNvPr id="34" name="Rounded Rectangle 63">
            <a:extLst>
              <a:ext uri="{FF2B5EF4-FFF2-40B4-BE49-F238E27FC236}">
                <a16:creationId xmlns:a16="http://schemas.microsoft.com/office/drawing/2014/main" id="{BCBFBB0C-8B4A-4F49-A0FD-8790FE891B76}"/>
              </a:ext>
            </a:extLst>
          </p:cNvPr>
          <p:cNvSpPr/>
          <p:nvPr/>
        </p:nvSpPr>
        <p:spPr>
          <a:xfrm>
            <a:off x="6000634" y="4875635"/>
            <a:ext cx="1906385" cy="412454"/>
          </a:xfrm>
          <a:prstGeom prst="roundRect">
            <a:avLst/>
          </a:prstGeom>
          <a:noFill/>
          <a:ln w="28575" cap="flat" cmpd="sng" algn="ctr">
            <a:solidFill>
              <a:srgbClr val="99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5" name="Rounded Rectangle 65">
            <a:extLst>
              <a:ext uri="{FF2B5EF4-FFF2-40B4-BE49-F238E27FC236}">
                <a16:creationId xmlns:a16="http://schemas.microsoft.com/office/drawing/2014/main" id="{63C9D96B-F24C-4D63-A154-01BD9E25C0C1}"/>
              </a:ext>
            </a:extLst>
          </p:cNvPr>
          <p:cNvSpPr/>
          <p:nvPr/>
        </p:nvSpPr>
        <p:spPr>
          <a:xfrm>
            <a:off x="6000634" y="4404169"/>
            <a:ext cx="1906385" cy="412454"/>
          </a:xfrm>
          <a:prstGeom prst="roundRect">
            <a:avLst/>
          </a:prstGeom>
          <a:noFill/>
          <a:ln w="28575" cap="flat" cmpd="sng" algn="ctr">
            <a:solidFill>
              <a:srgbClr val="99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4D8CF5-6CC6-475A-9CE6-4D6258F7AC5A}"/>
              </a:ext>
            </a:extLst>
          </p:cNvPr>
          <p:cNvSpPr txBox="1"/>
          <p:nvPr/>
        </p:nvSpPr>
        <p:spPr>
          <a:xfrm>
            <a:off x="3262387" y="6041358"/>
            <a:ext cx="1825476" cy="523220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FF"/>
                </a:solidFill>
                <a:latin typeface="Arial Narrow" pitchFamily="34" charset="0"/>
                <a:ea typeface="宋体" pitchFamily="2" charset="-122"/>
              </a:rPr>
              <a:t>Electromagnetic </a:t>
            </a:r>
            <a:r>
              <a:rPr lang="en-US" altLang="zh-CN" sz="1400" b="1" dirty="0">
                <a:solidFill>
                  <a:srgbClr val="0000FF"/>
                </a:solidFill>
                <a:latin typeface="Arial Narrow" pitchFamily="34" charset="0"/>
                <a:ea typeface="宋体" pitchFamily="2" charset="-122"/>
              </a:rPr>
              <a:t>Inference Detection </a:t>
            </a:r>
            <a:endParaRPr lang="en-US" sz="1400" b="1" dirty="0">
              <a:solidFill>
                <a:srgbClr val="0000FF"/>
              </a:solidFill>
              <a:latin typeface="Arial Narrow" pitchFamily="34" charset="0"/>
              <a:ea typeface="宋体" pitchFamily="2" charset="-122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19B201-210E-4A9E-AB42-E8B879943577}"/>
              </a:ext>
            </a:extLst>
          </p:cNvPr>
          <p:cNvSpPr txBox="1"/>
          <p:nvPr/>
        </p:nvSpPr>
        <p:spPr>
          <a:xfrm>
            <a:off x="8250950" y="6041358"/>
            <a:ext cx="2117496" cy="523220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FF"/>
                </a:solidFill>
                <a:latin typeface="Arial Narrow" pitchFamily="34" charset="0"/>
                <a:ea typeface="宋体" pitchFamily="2" charset="-122"/>
              </a:rPr>
              <a:t>Displacement/Proximity Sensing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0A87BA-8BD0-4705-A33A-9DA7AFB6B9F3}"/>
              </a:ext>
            </a:extLst>
          </p:cNvPr>
          <p:cNvCxnSpPr>
            <a:stCxn id="36" idx="0"/>
            <a:endCxn id="35" idx="1"/>
          </p:cNvCxnSpPr>
          <p:nvPr/>
        </p:nvCxnSpPr>
        <p:spPr>
          <a:xfrm flipV="1">
            <a:off x="4175125" y="4610396"/>
            <a:ext cx="1825509" cy="1430962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B66076E-43A9-4F87-9D89-1BE395D69996}"/>
              </a:ext>
            </a:extLst>
          </p:cNvPr>
          <p:cNvCxnSpPr>
            <a:stCxn id="37" idx="0"/>
          </p:cNvCxnSpPr>
          <p:nvPr/>
        </p:nvCxnSpPr>
        <p:spPr>
          <a:xfrm flipH="1" flipV="1">
            <a:off x="7907020" y="5099980"/>
            <a:ext cx="1402678" cy="941378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5513AD-44D7-40FF-9287-C78F83AE3D76}"/>
              </a:ext>
            </a:extLst>
          </p:cNvPr>
          <p:cNvSpPr txBox="1"/>
          <p:nvPr/>
        </p:nvSpPr>
        <p:spPr>
          <a:xfrm>
            <a:off x="8555824" y="1759310"/>
            <a:ext cx="1322962" cy="523220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FF"/>
                </a:solidFill>
                <a:latin typeface="Arial Narrow" pitchFamily="34" charset="0"/>
                <a:ea typeface="宋体" pitchFamily="2" charset="-122"/>
              </a:rPr>
              <a:t>Temperature Sensing</a:t>
            </a:r>
          </a:p>
        </p:txBody>
      </p:sp>
      <p:sp>
        <p:nvSpPr>
          <p:cNvPr id="41" name="Rounded Rectangle 79">
            <a:extLst>
              <a:ext uri="{FF2B5EF4-FFF2-40B4-BE49-F238E27FC236}">
                <a16:creationId xmlns:a16="http://schemas.microsoft.com/office/drawing/2014/main" id="{416E5D9D-3090-4B84-9AB6-184B4B19C9AD}"/>
              </a:ext>
            </a:extLst>
          </p:cNvPr>
          <p:cNvSpPr/>
          <p:nvPr/>
        </p:nvSpPr>
        <p:spPr>
          <a:xfrm>
            <a:off x="6000634" y="3529821"/>
            <a:ext cx="1906385" cy="407204"/>
          </a:xfrm>
          <a:prstGeom prst="roundRect">
            <a:avLst/>
          </a:prstGeom>
          <a:noFill/>
          <a:ln w="28575" cap="flat" cmpd="sng" algn="ctr">
            <a:solidFill>
              <a:srgbClr val="99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C079F0-4141-425E-AAC9-6FEB767F43D1}"/>
              </a:ext>
            </a:extLst>
          </p:cNvPr>
          <p:cNvSpPr txBox="1"/>
          <p:nvPr/>
        </p:nvSpPr>
        <p:spPr>
          <a:xfrm>
            <a:off x="4609896" y="1661016"/>
            <a:ext cx="1909148" cy="523220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FF"/>
                </a:solidFill>
                <a:latin typeface="Arial Narrow" pitchFamily="34" charset="0"/>
                <a:ea typeface="宋体" pitchFamily="2" charset="-122"/>
              </a:rPr>
              <a:t>Displacement/Deformation Based Force Sensing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5B1E9F-2A90-43DC-8A3C-D0E1F26FEAED}"/>
              </a:ext>
            </a:extLst>
          </p:cNvPr>
          <p:cNvCxnSpPr>
            <a:stCxn id="42" idx="2"/>
          </p:cNvCxnSpPr>
          <p:nvPr/>
        </p:nvCxnSpPr>
        <p:spPr>
          <a:xfrm flipH="1">
            <a:off x="4826856" y="2184236"/>
            <a:ext cx="737614" cy="1035517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CD843069-CDB0-4DEC-BA67-A7D25EFFA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606" y="2567025"/>
            <a:ext cx="1071567" cy="842853"/>
          </a:xfrm>
          <a:prstGeom prst="rect">
            <a:avLst/>
          </a:prstGeom>
          <a:solidFill>
            <a:srgbClr val="800000"/>
          </a:solidFill>
          <a:ln w="9525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DA0CE3-F652-49C2-B965-91D687D731E0}"/>
              </a:ext>
            </a:extLst>
          </p:cNvPr>
          <p:cNvSpPr txBox="1"/>
          <p:nvPr/>
        </p:nvSpPr>
        <p:spPr>
          <a:xfrm>
            <a:off x="10470606" y="3455511"/>
            <a:ext cx="1071567" cy="430887"/>
          </a:xfrm>
          <a:prstGeom prst="rect">
            <a:avLst/>
          </a:prstGeom>
          <a:solidFill>
            <a:srgbClr val="800000"/>
          </a:solidFill>
          <a:ln w="19050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Measurable Parameters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D738681-DFFD-4463-A0C5-F62C2E867EDA}"/>
              </a:ext>
            </a:extLst>
          </p:cNvPr>
          <p:cNvCxnSpPr>
            <a:stCxn id="40" idx="2"/>
            <a:endCxn id="41" idx="3"/>
          </p:cNvCxnSpPr>
          <p:nvPr/>
        </p:nvCxnSpPr>
        <p:spPr>
          <a:xfrm flipH="1">
            <a:off x="7907019" y="2282530"/>
            <a:ext cx="1310286" cy="1450893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47" name="Rounded Rectangle 55">
            <a:extLst>
              <a:ext uri="{FF2B5EF4-FFF2-40B4-BE49-F238E27FC236}">
                <a16:creationId xmlns:a16="http://schemas.microsoft.com/office/drawing/2014/main" id="{AFFD06D5-52DC-404C-B5D9-C4A06C416AB7}"/>
              </a:ext>
            </a:extLst>
          </p:cNvPr>
          <p:cNvSpPr/>
          <p:nvPr/>
        </p:nvSpPr>
        <p:spPr>
          <a:xfrm>
            <a:off x="6000634" y="3016151"/>
            <a:ext cx="1906385" cy="407204"/>
          </a:xfrm>
          <a:prstGeom prst="roundRect">
            <a:avLst/>
          </a:prstGeom>
          <a:noFill/>
          <a:ln w="28575" cap="flat" cmpd="sng" algn="ctr">
            <a:solidFill>
              <a:srgbClr val="99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2E76A0-1B25-42ED-A6FA-41C806A72BCD}"/>
              </a:ext>
            </a:extLst>
          </p:cNvPr>
          <p:cNvSpPr txBox="1"/>
          <p:nvPr/>
        </p:nvSpPr>
        <p:spPr>
          <a:xfrm>
            <a:off x="6755084" y="1167790"/>
            <a:ext cx="1476164" cy="523220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FF"/>
                </a:solidFill>
                <a:latin typeface="Arial Narrow" pitchFamily="34" charset="0"/>
                <a:ea typeface="宋体" pitchFamily="2" charset="-122"/>
              </a:rPr>
              <a:t>Acoustic Discharge Mapping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9C8109-07E7-435A-8DEC-999749E19A2C}"/>
              </a:ext>
            </a:extLst>
          </p:cNvPr>
          <p:cNvSpPr/>
          <p:nvPr/>
        </p:nvSpPr>
        <p:spPr>
          <a:xfrm>
            <a:off x="6755084" y="1750022"/>
            <a:ext cx="1476164" cy="523220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0000FF"/>
                </a:solidFill>
                <a:latin typeface="Arial Narrow" pitchFamily="34" charset="0"/>
                <a:ea typeface="宋体" pitchFamily="2" charset="-122"/>
              </a:rPr>
              <a:t>Residual Stress Measurement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E747976-9A16-4127-AFAE-95FA343891A0}"/>
              </a:ext>
            </a:extLst>
          </p:cNvPr>
          <p:cNvCxnSpPr>
            <a:stCxn id="49" idx="2"/>
          </p:cNvCxnSpPr>
          <p:nvPr/>
        </p:nvCxnSpPr>
        <p:spPr>
          <a:xfrm flipH="1">
            <a:off x="7259347" y="2273242"/>
            <a:ext cx="233819" cy="837071"/>
          </a:xfrm>
          <a:prstGeom prst="straightConnector1">
            <a:avLst/>
          </a:prstGeom>
          <a:noFill/>
          <a:ln w="9525" cap="flat" cmpd="sng" algn="ctr">
            <a:solidFill>
              <a:srgbClr val="C00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D447EDB-9B84-44C1-BE76-DDC9784D4983}"/>
              </a:ext>
            </a:extLst>
          </p:cNvPr>
          <p:cNvSpPr txBox="1"/>
          <p:nvPr/>
        </p:nvSpPr>
        <p:spPr>
          <a:xfrm>
            <a:off x="2691539" y="2012491"/>
            <a:ext cx="1829475" cy="415498"/>
          </a:xfrm>
          <a:prstGeom prst="rect">
            <a:avLst/>
          </a:prstGeom>
          <a:solidFill>
            <a:srgbClr val="800000"/>
          </a:solidFill>
          <a:ln w="19050">
            <a:solidFill>
              <a:srgbClr val="0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 marL="120650" marR="0" lvl="0" indent="-12065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Physical Effects</a:t>
            </a:r>
          </a:p>
          <a:p>
            <a:pPr marL="120650" marR="0" lvl="0" indent="-12065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宋体" pitchFamily="2" charset="-122"/>
              </a:rPr>
              <a:t>Process Characterization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593E4B85-17BB-40A7-8C09-6B9BB02A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5" grpId="0" animBg="1"/>
      <p:bldP spid="41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4EEBC-81A1-4A1A-96C8-98E8A473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for Manufacturing </a:t>
            </a:r>
          </a:p>
        </p:txBody>
      </p:sp>
      <p:graphicFrame>
        <p:nvGraphicFramePr>
          <p:cNvPr id="4" name="Content Placeholder 33">
            <a:extLst>
              <a:ext uri="{FF2B5EF4-FFF2-40B4-BE49-F238E27FC236}">
                <a16:creationId xmlns:a16="http://schemas.microsoft.com/office/drawing/2014/main" id="{F4EC3AAC-8503-4257-9B67-ED97C4319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507337"/>
              </p:ext>
            </p:extLst>
          </p:nvPr>
        </p:nvGraphicFramePr>
        <p:xfrm>
          <a:off x="3586047" y="2942242"/>
          <a:ext cx="7165184" cy="2942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3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1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2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Product Dimension</a:t>
                      </a: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Dimension</a:t>
                      </a:r>
                      <a:endParaRPr lang="en-US" b="1" baseline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Material flow</a:t>
                      </a:r>
                      <a:endParaRPr lang="en-US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Product dimension</a:t>
                      </a: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379"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Chatter marks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Tool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wear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Crack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generation</a:t>
                      </a:r>
                      <a:endParaRPr lang="en-US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Flatness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Strip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rupture</a:t>
                      </a:r>
                      <a:endParaRPr lang="en-US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Surface quality</a:t>
                      </a: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410"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Residual Stress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Tool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Wear</a:t>
                      </a:r>
                      <a:endParaRPr lang="en-US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Forming depth</a:t>
                      </a: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0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8379">
                <a:tc gridSpan="2"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Surface hardness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Residual stress</a:t>
                      </a:r>
                      <a:endParaRPr lang="en-US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Porosity</a:t>
                      </a:r>
                    </a:p>
                    <a:p>
                      <a:pPr marL="174625" indent="-174625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Residual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  <a:latin typeface="Arial Narrow" panose="020B0606020202030204" pitchFamily="34" charset="0"/>
                        </a:rPr>
                        <a:t> stress</a:t>
                      </a:r>
                      <a:endParaRPr lang="en-US" b="1" dirty="0">
                        <a:solidFill>
                          <a:schemeClr val="bg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R="0">
                    <a:lnL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DE68411-4E3E-45D7-9799-DBC755540A65}"/>
              </a:ext>
            </a:extLst>
          </p:cNvPr>
          <p:cNvSpPr/>
          <p:nvPr/>
        </p:nvSpPr>
        <p:spPr>
          <a:xfrm>
            <a:off x="6055138" y="1240507"/>
            <a:ext cx="1943102" cy="400391"/>
          </a:xfrm>
          <a:prstGeom prst="rect">
            <a:avLst/>
          </a:prstGeom>
          <a:solidFill>
            <a:srgbClr val="3333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Manufacturing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AD3945-C016-43C5-945A-C0D916897B66}"/>
              </a:ext>
            </a:extLst>
          </p:cNvPr>
          <p:cNvSpPr/>
          <p:nvPr/>
        </p:nvSpPr>
        <p:spPr>
          <a:xfrm>
            <a:off x="3633182" y="1843460"/>
            <a:ext cx="2955666" cy="38100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    Subtractive </a:t>
            </a:r>
            <a:r>
              <a:rPr lang="en-US" sz="2200" dirty="0" err="1">
                <a:solidFill>
                  <a:srgbClr val="FFFFFF"/>
                </a:solidFill>
                <a:latin typeface="Arial Narrow" panose="020B0606020202030204" pitchFamily="34" charset="0"/>
              </a:rPr>
              <a:t>Manufact</a:t>
            </a:r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D30BC7-244C-4FF7-A4A8-BB9BE4085C3D}"/>
              </a:ext>
            </a:extLst>
          </p:cNvPr>
          <p:cNvSpPr/>
          <p:nvPr/>
        </p:nvSpPr>
        <p:spPr>
          <a:xfrm>
            <a:off x="9079674" y="1834034"/>
            <a:ext cx="1584470" cy="101849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Additive Manufacturing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F93A64-CF4A-4602-AFD2-9C8CD82D873A}"/>
              </a:ext>
            </a:extLst>
          </p:cNvPr>
          <p:cNvSpPr/>
          <p:nvPr/>
        </p:nvSpPr>
        <p:spPr>
          <a:xfrm>
            <a:off x="3586047" y="2424391"/>
            <a:ext cx="989045" cy="390532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Cutting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97E918-BC64-4535-A717-7D4913A6D39A}"/>
              </a:ext>
            </a:extLst>
          </p:cNvPr>
          <p:cNvSpPr/>
          <p:nvPr/>
        </p:nvSpPr>
        <p:spPr>
          <a:xfrm>
            <a:off x="5788439" y="2424391"/>
            <a:ext cx="929954" cy="390532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EDM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FDCD61-CAF8-4CB2-9985-98FBA1F31F4D}"/>
              </a:ext>
            </a:extLst>
          </p:cNvPr>
          <p:cNvSpPr/>
          <p:nvPr/>
        </p:nvSpPr>
        <p:spPr>
          <a:xfrm>
            <a:off x="6792114" y="1843460"/>
            <a:ext cx="2052987" cy="381002"/>
          </a:xfrm>
          <a:prstGeom prst="rect">
            <a:avLst/>
          </a:prstGeom>
          <a:solidFill>
            <a:srgbClr val="000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Net Shaping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8B2B3B-DFEF-4D7C-8E0C-6901A8E6065B}"/>
              </a:ext>
            </a:extLst>
          </p:cNvPr>
          <p:cNvSpPr/>
          <p:nvPr/>
        </p:nvSpPr>
        <p:spPr>
          <a:xfrm>
            <a:off x="6792114" y="2419625"/>
            <a:ext cx="1132457" cy="390532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Stamping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0AD9DA-BDFD-463F-A6AC-E13D9AF8ECD2}"/>
              </a:ext>
            </a:extLst>
          </p:cNvPr>
          <p:cNvSpPr/>
          <p:nvPr/>
        </p:nvSpPr>
        <p:spPr>
          <a:xfrm>
            <a:off x="8055201" y="2414859"/>
            <a:ext cx="789900" cy="390532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Rolling</a:t>
            </a:r>
          </a:p>
        </p:txBody>
      </p:sp>
      <p:cxnSp>
        <p:nvCxnSpPr>
          <p:cNvPr id="13" name="Elbow Connector 16">
            <a:extLst>
              <a:ext uri="{FF2B5EF4-FFF2-40B4-BE49-F238E27FC236}">
                <a16:creationId xmlns:a16="http://schemas.microsoft.com/office/drawing/2014/main" id="{C69B7E1E-9F85-4DAA-A889-E997274B0840}"/>
              </a:ext>
            </a:extLst>
          </p:cNvPr>
          <p:cNvCxnSpPr/>
          <p:nvPr/>
        </p:nvCxnSpPr>
        <p:spPr>
          <a:xfrm rot="5400000">
            <a:off x="5967571" y="790692"/>
            <a:ext cx="202562" cy="1915674"/>
          </a:xfrm>
          <a:prstGeom prst="bentConnector3">
            <a:avLst/>
          </a:prstGeom>
          <a:ln w="28575"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8">
            <a:extLst>
              <a:ext uri="{FF2B5EF4-FFF2-40B4-BE49-F238E27FC236}">
                <a16:creationId xmlns:a16="http://schemas.microsoft.com/office/drawing/2014/main" id="{74D1D32D-7DA9-4D86-A336-23E52F03CCFD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rot="16200000" flipH="1">
            <a:off x="7321367" y="1346219"/>
            <a:ext cx="202562" cy="791919"/>
          </a:xfrm>
          <a:prstGeom prst="bentConnector3">
            <a:avLst/>
          </a:prstGeom>
          <a:ln w="28575"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20">
            <a:extLst>
              <a:ext uri="{FF2B5EF4-FFF2-40B4-BE49-F238E27FC236}">
                <a16:creationId xmlns:a16="http://schemas.microsoft.com/office/drawing/2014/main" id="{08363FA0-1B72-4BFB-913B-F50A7EC2C1E6}"/>
              </a:ext>
            </a:extLst>
          </p:cNvPr>
          <p:cNvCxnSpPr>
            <a:stCxn id="5" idx="2"/>
            <a:endCxn id="7" idx="0"/>
          </p:cNvCxnSpPr>
          <p:nvPr/>
        </p:nvCxnSpPr>
        <p:spPr>
          <a:xfrm rot="16200000" flipH="1">
            <a:off x="8352731" y="314856"/>
            <a:ext cx="193136" cy="2845220"/>
          </a:xfrm>
          <a:prstGeom prst="bentConnector3">
            <a:avLst/>
          </a:prstGeom>
          <a:ln w="28575"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24">
            <a:extLst>
              <a:ext uri="{FF2B5EF4-FFF2-40B4-BE49-F238E27FC236}">
                <a16:creationId xmlns:a16="http://schemas.microsoft.com/office/drawing/2014/main" id="{20FC2347-69A4-452E-8D04-B5E3C8308646}"/>
              </a:ext>
            </a:extLst>
          </p:cNvPr>
          <p:cNvCxnSpPr/>
          <p:nvPr/>
        </p:nvCxnSpPr>
        <p:spPr>
          <a:xfrm rot="16200000" flipH="1">
            <a:off x="4933231" y="2402244"/>
            <a:ext cx="355570" cy="1"/>
          </a:xfrm>
          <a:prstGeom prst="bentConnector3">
            <a:avLst/>
          </a:prstGeom>
          <a:ln w="28575"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28">
            <a:extLst>
              <a:ext uri="{FF2B5EF4-FFF2-40B4-BE49-F238E27FC236}">
                <a16:creationId xmlns:a16="http://schemas.microsoft.com/office/drawing/2014/main" id="{DE9FD16A-DD9A-47A2-899B-D33B9738D507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 rot="5400000">
            <a:off x="7490895" y="2091911"/>
            <a:ext cx="195163" cy="460265"/>
          </a:xfrm>
          <a:prstGeom prst="bentConnector3">
            <a:avLst/>
          </a:prstGeom>
          <a:ln w="28575"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30">
            <a:extLst>
              <a:ext uri="{FF2B5EF4-FFF2-40B4-BE49-F238E27FC236}">
                <a16:creationId xmlns:a16="http://schemas.microsoft.com/office/drawing/2014/main" id="{E688ECA1-A885-4941-883B-7379BA591DFA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rot="16200000" flipH="1">
            <a:off x="8039181" y="2003888"/>
            <a:ext cx="190397" cy="631543"/>
          </a:xfrm>
          <a:prstGeom prst="bentConnector3">
            <a:avLst/>
          </a:prstGeom>
          <a:ln w="28575"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171256F5-9795-4249-9983-E27369E37E2F}"/>
              </a:ext>
            </a:extLst>
          </p:cNvPr>
          <p:cNvSpPr/>
          <p:nvPr/>
        </p:nvSpPr>
        <p:spPr>
          <a:xfrm>
            <a:off x="3684873" y="1882417"/>
            <a:ext cx="262786" cy="298166"/>
          </a:xfrm>
          <a:prstGeom prst="ellips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−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BE7730-B604-4D1E-8B84-1DECAB3289E5}"/>
              </a:ext>
            </a:extLst>
          </p:cNvPr>
          <p:cNvSpPr/>
          <p:nvPr/>
        </p:nvSpPr>
        <p:spPr>
          <a:xfrm>
            <a:off x="10346886" y="1857579"/>
            <a:ext cx="284600" cy="315687"/>
          </a:xfrm>
          <a:prstGeom prst="ellips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2400" b="1" dirty="0">
                <a:solidFill>
                  <a:srgbClr val="FFFFFF"/>
                </a:solidFill>
              </a:rPr>
              <a:t>+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F459914-99A7-4BD7-BD79-2399945FEF1D}"/>
              </a:ext>
            </a:extLst>
          </p:cNvPr>
          <p:cNvGrpSpPr/>
          <p:nvPr/>
        </p:nvGrpSpPr>
        <p:grpSpPr>
          <a:xfrm>
            <a:off x="1716087" y="3030775"/>
            <a:ext cx="1765300" cy="2610600"/>
            <a:chOff x="0" y="2868798"/>
            <a:chExt cx="1765300" cy="2681143"/>
          </a:xfrm>
          <a:noFill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BA57A61-332C-4CA1-A89D-601C57FF15F1}"/>
                </a:ext>
              </a:extLst>
            </p:cNvPr>
            <p:cNvSpPr/>
            <p:nvPr/>
          </p:nvSpPr>
          <p:spPr>
            <a:xfrm>
              <a:off x="0" y="2868798"/>
              <a:ext cx="1765300" cy="4191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/>
              <a:r>
                <a:rPr lang="en-US" sz="2200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Position/Dist.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7B7E73-DCA7-49F2-B1F5-2E6E1550B5ED}"/>
                </a:ext>
              </a:extLst>
            </p:cNvPr>
            <p:cNvSpPr/>
            <p:nvPr/>
          </p:nvSpPr>
          <p:spPr>
            <a:xfrm>
              <a:off x="0" y="3658970"/>
              <a:ext cx="1765300" cy="4191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/>
              <a:r>
                <a:rPr lang="en-US" sz="2200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Vibration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7C2FBC-2B40-41BF-858C-0D64511B3D08}"/>
                </a:ext>
              </a:extLst>
            </p:cNvPr>
            <p:cNvSpPr/>
            <p:nvPr/>
          </p:nvSpPr>
          <p:spPr>
            <a:xfrm>
              <a:off x="0" y="4428428"/>
              <a:ext cx="1765300" cy="4191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2200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Force/Pressure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EA27487-53B1-4AAA-84DC-0DCE9C2943EB}"/>
                </a:ext>
              </a:extLst>
            </p:cNvPr>
            <p:cNvSpPr/>
            <p:nvPr/>
          </p:nvSpPr>
          <p:spPr>
            <a:xfrm>
              <a:off x="0" y="5130841"/>
              <a:ext cx="1765300" cy="419100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/>
              <a:r>
                <a:rPr lang="en-US" sz="2200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Temperature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FCED4-556F-487E-9C68-0BF43AF66937}"/>
              </a:ext>
            </a:extLst>
          </p:cNvPr>
          <p:cNvSpPr/>
          <p:nvPr/>
        </p:nvSpPr>
        <p:spPr>
          <a:xfrm>
            <a:off x="4629616" y="2424391"/>
            <a:ext cx="1075765" cy="390532"/>
          </a:xfrm>
          <a:prstGeom prst="rect">
            <a:avLst/>
          </a:prstGeom>
          <a:solidFill>
            <a:srgbClr val="00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eaLnBrk="0" hangingPunct="0"/>
            <a:r>
              <a:rPr lang="en-US" sz="2200" dirty="0">
                <a:solidFill>
                  <a:srgbClr val="FFFFFF"/>
                </a:solidFill>
                <a:latin typeface="Arial Narrow" panose="020B0606020202030204" pitchFamily="34" charset="0"/>
              </a:rPr>
              <a:t>Grinding</a:t>
            </a:r>
          </a:p>
        </p:txBody>
      </p:sp>
      <p:cxnSp>
        <p:nvCxnSpPr>
          <p:cNvPr id="27" name="Elbow Connector 22">
            <a:extLst>
              <a:ext uri="{FF2B5EF4-FFF2-40B4-BE49-F238E27FC236}">
                <a16:creationId xmlns:a16="http://schemas.microsoft.com/office/drawing/2014/main" id="{668FAE31-6931-4D1A-8E5A-5AF61ADE7CD8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4495829" y="1809204"/>
            <a:ext cx="199929" cy="1030445"/>
          </a:xfrm>
          <a:prstGeom prst="bentConnector3">
            <a:avLst/>
          </a:prstGeom>
          <a:ln w="28575"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6">
            <a:extLst>
              <a:ext uri="{FF2B5EF4-FFF2-40B4-BE49-F238E27FC236}">
                <a16:creationId xmlns:a16="http://schemas.microsoft.com/office/drawing/2014/main" id="{51F86357-CD95-4FEC-AD86-DEE9E33C0DE5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16200000" flipH="1">
            <a:off x="5582251" y="1753225"/>
            <a:ext cx="199929" cy="1142401"/>
          </a:xfrm>
          <a:prstGeom prst="bentConnector3">
            <a:avLst/>
          </a:prstGeom>
          <a:ln w="28575">
            <a:solidFill>
              <a:srgbClr val="3366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9F957E40-2F49-4A3D-B039-CD345BC7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B344-8900-4A1A-A608-17B0E57D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821" y="2941637"/>
            <a:ext cx="6226480" cy="1541463"/>
          </a:xfrm>
        </p:spPr>
        <p:txBody>
          <a:bodyPr/>
          <a:lstStyle/>
          <a:p>
            <a:r>
              <a:rPr lang="en-US" sz="4800" dirty="0"/>
              <a:t>Tool Wear Monitoring &amp; Prognosis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8F64E-DA55-40E5-8396-29496E73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FF1870-E8DC-4074-81D5-5323747A9371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631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8304-B56B-4A26-8B6A-52B99F61A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Wear and Life Prognosis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6C290-2219-4528-A51B-6424591C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1870-E8DC-4074-81D5-5323747A937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BDB733C-A2CF-4A34-B6A5-7440FFE79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766758"/>
              </p:ext>
            </p:extLst>
          </p:nvPr>
        </p:nvGraphicFramePr>
        <p:xfrm>
          <a:off x="2334987" y="1116507"/>
          <a:ext cx="2233000" cy="2827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Visio" r:id="rId3" imgW="1685771" imgH="2132779" progId="Visio.Drawing.11">
                  <p:embed/>
                </p:oleObj>
              </mc:Choice>
              <mc:Fallback>
                <p:oleObj name="Visio" r:id="rId3" imgW="1685771" imgH="2132779" progId="Visio.Drawing.11">
                  <p:embed/>
                  <p:pic>
                    <p:nvPicPr>
                      <p:cNvPr id="2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4987" y="1116507"/>
                        <a:ext cx="2233000" cy="28274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33E1D8D2-58A0-4573-A783-417DD37C5038}"/>
              </a:ext>
            </a:extLst>
          </p:cNvPr>
          <p:cNvSpPr/>
          <p:nvPr/>
        </p:nvSpPr>
        <p:spPr>
          <a:xfrm>
            <a:off x="4933018" y="1755284"/>
            <a:ext cx="1275670" cy="383369"/>
          </a:xfrm>
          <a:prstGeom prst="ellipse">
            <a:avLst/>
          </a:prstGeom>
          <a:solidFill>
            <a:srgbClr val="FFFFCC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1600" kern="0" dirty="0">
                <a:solidFill>
                  <a:srgbClr val="0000CC"/>
                </a:solidFill>
                <a:latin typeface="Arial Narrow" panose="020B0606020202030204" pitchFamily="34" charset="0"/>
                <a:ea typeface="宋体"/>
              </a:rPr>
              <a:t>Force</a:t>
            </a:r>
            <a:endParaRPr lang="en-US" kern="0" dirty="0">
              <a:solidFill>
                <a:srgbClr val="0000CC"/>
              </a:solidFill>
              <a:latin typeface="Arial Narrow" panose="020B0606020202030204" pitchFamily="34" charset="0"/>
              <a:ea typeface="宋体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3D26E3-8CA5-4A33-8EFA-899EE3081F52}"/>
              </a:ext>
            </a:extLst>
          </p:cNvPr>
          <p:cNvSpPr/>
          <p:nvPr/>
        </p:nvSpPr>
        <p:spPr>
          <a:xfrm>
            <a:off x="4933018" y="2314106"/>
            <a:ext cx="1275671" cy="383369"/>
          </a:xfrm>
          <a:prstGeom prst="ellipse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1600" kern="0" dirty="0">
                <a:solidFill>
                  <a:srgbClr val="0000CC"/>
                </a:solidFill>
                <a:latin typeface="Arial Narrow" panose="020B0606020202030204" pitchFamily="34" charset="0"/>
                <a:ea typeface="宋体"/>
              </a:rPr>
              <a:t>Vibration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B697A9-7525-4303-A3DF-73F424CD6977}"/>
              </a:ext>
            </a:extLst>
          </p:cNvPr>
          <p:cNvSpPr/>
          <p:nvPr/>
        </p:nvSpPr>
        <p:spPr>
          <a:xfrm>
            <a:off x="4933019" y="2872928"/>
            <a:ext cx="1275670" cy="510290"/>
          </a:xfrm>
          <a:prstGeom prst="ellipse">
            <a:avLst/>
          </a:prstGeom>
          <a:solidFill>
            <a:srgbClr val="AAE2CA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1600" kern="0" dirty="0">
                <a:solidFill>
                  <a:srgbClr val="0000CC"/>
                </a:solidFill>
                <a:latin typeface="Arial Narrow" panose="020B0606020202030204" pitchFamily="34" charset="0"/>
                <a:ea typeface="宋体"/>
              </a:rPr>
              <a:t>Acoustic Emission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C388E-6B57-4350-8A37-DB707DC0980D}"/>
              </a:ext>
            </a:extLst>
          </p:cNvPr>
          <p:cNvSpPr txBox="1"/>
          <p:nvPr/>
        </p:nvSpPr>
        <p:spPr>
          <a:xfrm>
            <a:off x="4836559" y="1350975"/>
            <a:ext cx="137212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anose="05000000000000000000" pitchFamily="2" charset="2"/>
              <a:buNone/>
            </a:pPr>
            <a:r>
              <a:rPr lang="en-US" sz="1600" u="sng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Monitoring</a:t>
            </a:r>
            <a:endParaRPr lang="en-US" u="sng" dirty="0">
              <a:solidFill>
                <a:srgbClr val="C0000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4A6260-424A-4726-8BE0-85F32CD0EDF4}"/>
              </a:ext>
            </a:extLst>
          </p:cNvPr>
          <p:cNvSpPr/>
          <p:nvPr/>
        </p:nvSpPr>
        <p:spPr>
          <a:xfrm>
            <a:off x="4933018" y="3558671"/>
            <a:ext cx="1275671" cy="383369"/>
          </a:xfrm>
          <a:prstGeom prst="ellipse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>
              <a:spcBef>
                <a:spcPct val="0"/>
              </a:spcBef>
              <a:defRPr/>
            </a:pPr>
            <a:r>
              <a:rPr lang="en-US" kern="0" dirty="0">
                <a:solidFill>
                  <a:srgbClr val="0000CC"/>
                </a:solidFill>
                <a:latin typeface="Arial Narrow" panose="020B0606020202030204" pitchFamily="34" charset="0"/>
                <a:ea typeface="宋体"/>
              </a:rPr>
              <a:t>……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3FF4087-2872-4D15-9730-648567228E89}"/>
              </a:ext>
            </a:extLst>
          </p:cNvPr>
          <p:cNvCxnSpPr>
            <a:endCxn id="6" idx="2"/>
          </p:cNvCxnSpPr>
          <p:nvPr/>
        </p:nvCxnSpPr>
        <p:spPr bwMode="auto">
          <a:xfrm flipV="1">
            <a:off x="3765549" y="1946969"/>
            <a:ext cx="1167469" cy="960952"/>
          </a:xfrm>
          <a:prstGeom prst="straightConnector1">
            <a:avLst/>
          </a:prstGeom>
          <a:solidFill>
            <a:srgbClr val="33CCCC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C77FBF-E7B5-406E-A25E-57C78FB4EA62}"/>
              </a:ext>
            </a:extLst>
          </p:cNvPr>
          <p:cNvCxnSpPr>
            <a:endCxn id="7" idx="2"/>
          </p:cNvCxnSpPr>
          <p:nvPr/>
        </p:nvCxnSpPr>
        <p:spPr bwMode="auto">
          <a:xfrm flipV="1">
            <a:off x="3765548" y="2505791"/>
            <a:ext cx="1167470" cy="494058"/>
          </a:xfrm>
          <a:prstGeom prst="straightConnector1">
            <a:avLst/>
          </a:prstGeom>
          <a:solidFill>
            <a:srgbClr val="33CCCC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B4ACA2-8DEF-4733-BB14-7AD8CC7121BA}"/>
              </a:ext>
            </a:extLst>
          </p:cNvPr>
          <p:cNvCxnSpPr>
            <a:endCxn id="8" idx="2"/>
          </p:cNvCxnSpPr>
          <p:nvPr/>
        </p:nvCxnSpPr>
        <p:spPr bwMode="auto">
          <a:xfrm>
            <a:off x="3765546" y="3073993"/>
            <a:ext cx="1167473" cy="54080"/>
          </a:xfrm>
          <a:prstGeom prst="straightConnector1">
            <a:avLst/>
          </a:prstGeom>
          <a:solidFill>
            <a:srgbClr val="33CCCC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Curved Up Arrow 29">
            <a:extLst>
              <a:ext uri="{FF2B5EF4-FFF2-40B4-BE49-F238E27FC236}">
                <a16:creationId xmlns:a16="http://schemas.microsoft.com/office/drawing/2014/main" id="{034F70F6-0327-43F0-82D5-0C6CCE5AFE0B}"/>
              </a:ext>
            </a:extLst>
          </p:cNvPr>
          <p:cNvSpPr/>
          <p:nvPr/>
        </p:nvSpPr>
        <p:spPr bwMode="auto">
          <a:xfrm rot="20469103" flipV="1">
            <a:off x="6568995" y="1577665"/>
            <a:ext cx="725926" cy="355238"/>
          </a:xfrm>
          <a:prstGeom prst="curvedUpArrow">
            <a:avLst>
              <a:gd name="adj1" fmla="val 25000"/>
              <a:gd name="adj2" fmla="val 50000"/>
              <a:gd name="adj3" fmla="val 33125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Verdana" pitchFamily="34" charset="0"/>
              <a:ea typeface="宋体" panose="02010600030101010101" pitchFamily="2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3ADA0A-CC7E-4B65-ADDF-5A70DA09EA3D}"/>
              </a:ext>
            </a:extLst>
          </p:cNvPr>
          <p:cNvSpPr txBox="1"/>
          <p:nvPr/>
        </p:nvSpPr>
        <p:spPr>
          <a:xfrm>
            <a:off x="7680326" y="4169503"/>
            <a:ext cx="224358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70000"/>
              <a:buFont typeface="Wingdings" panose="05000000000000000000" pitchFamily="2" charset="2"/>
              <a:buNone/>
            </a:pPr>
            <a:r>
              <a:rPr lang="en-US" sz="1600" u="sng" dirty="0">
                <a:solidFill>
                  <a:srgbClr val="C00000"/>
                </a:solidFill>
                <a:latin typeface="Calibri"/>
                <a:ea typeface="宋体" panose="02010600030101010101" pitchFamily="2" charset="-122"/>
              </a:rPr>
              <a:t>Tracking and prognosis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8349C-42B4-48E7-9760-3393FA6B644B}"/>
              </a:ext>
            </a:extLst>
          </p:cNvPr>
          <p:cNvSpPr txBox="1"/>
          <p:nvPr/>
        </p:nvSpPr>
        <p:spPr>
          <a:xfrm>
            <a:off x="2334987" y="4567196"/>
            <a:ext cx="45083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 defTabSz="9144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CC660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Model physical mechanism of </a:t>
            </a:r>
            <a:r>
              <a:rPr lang="en-US" sz="1600" u="sng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tool wear propagation</a:t>
            </a:r>
            <a:endParaRPr lang="en-US" sz="1600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31775" indent="-231775" defTabSz="9144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CC660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Predict wear propagation under given operation </a:t>
            </a:r>
            <a:r>
              <a:rPr lang="en-US" sz="1600" u="sng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conditions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and </a:t>
            </a:r>
            <a:r>
              <a:rPr lang="en-US" sz="1600" u="sng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materials</a:t>
            </a:r>
          </a:p>
          <a:p>
            <a:pPr marL="231775" indent="-231775" defTabSz="9144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CC6600"/>
              </a:buClr>
              <a:buSzPct val="7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Quantify </a:t>
            </a:r>
            <a:r>
              <a:rPr lang="en-US" sz="1600" u="sng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uncertainty</a:t>
            </a:r>
            <a:r>
              <a:rPr lang="en-US" sz="16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due to process-to-process variations and measurement error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D3CA4-9E23-4E8A-899F-536B9A459A56}"/>
              </a:ext>
            </a:extLst>
          </p:cNvPr>
          <p:cNvSpPr txBox="1"/>
          <p:nvPr/>
        </p:nvSpPr>
        <p:spPr>
          <a:xfrm>
            <a:off x="2334988" y="4189618"/>
            <a:ext cx="1983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u="sng" dirty="0">
                <a:solidFill>
                  <a:srgbClr val="C00000"/>
                </a:solidFill>
                <a:latin typeface="Calibri"/>
              </a:rPr>
              <a:t>Prognosis of Wear: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468A48-8035-4B66-A6C0-B53811C4CEAC}"/>
              </a:ext>
            </a:extLst>
          </p:cNvPr>
          <p:cNvGrpSpPr/>
          <p:nvPr/>
        </p:nvGrpSpPr>
        <p:grpSpPr>
          <a:xfrm>
            <a:off x="7332841" y="1294229"/>
            <a:ext cx="3289816" cy="2746357"/>
            <a:chOff x="5668412" y="838267"/>
            <a:chExt cx="3289816" cy="274635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DCA8B0F-CB0E-4001-86D7-D0224B87CE99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1" t="11327" r="6351" b="4308"/>
            <a:stretch/>
          </p:blipFill>
          <p:spPr bwMode="auto">
            <a:xfrm>
              <a:off x="5746251" y="838267"/>
              <a:ext cx="3211977" cy="274635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8BEB8B-744C-4FBD-9C56-10029D52B674}"/>
                </a:ext>
              </a:extLst>
            </p:cNvPr>
            <p:cNvGrpSpPr/>
            <p:nvPr/>
          </p:nvGrpSpPr>
          <p:grpSpPr>
            <a:xfrm>
              <a:off x="5668412" y="1349157"/>
              <a:ext cx="2832904" cy="1743729"/>
              <a:chOff x="5668412" y="1349157"/>
              <a:chExt cx="2832904" cy="174372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DD7843-60B9-4865-ABA1-271131AB029F}"/>
                  </a:ext>
                </a:extLst>
              </p:cNvPr>
              <p:cNvSpPr txBox="1"/>
              <p:nvPr/>
            </p:nvSpPr>
            <p:spPr>
              <a:xfrm>
                <a:off x="7775004" y="1349157"/>
                <a:ext cx="726312" cy="406265"/>
              </a:xfrm>
              <a:prstGeom prst="rect">
                <a:avLst/>
              </a:prstGeom>
              <a:noFill/>
              <a:ln>
                <a:solidFill>
                  <a:srgbClr val="77AC3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 Narrow" panose="020B0606020202030204" pitchFamily="34" charset="0"/>
                  </a:rPr>
                  <a:t>AE amplitude distribution within one cut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44D15BC-0A12-4C86-A0EB-918A4B1D2044}"/>
                  </a:ext>
                </a:extLst>
              </p:cNvPr>
              <p:cNvSpPr/>
              <p:nvPr/>
            </p:nvSpPr>
            <p:spPr>
              <a:xfrm>
                <a:off x="6642025" y="2181721"/>
                <a:ext cx="64008" cy="64008"/>
              </a:xfrm>
              <a:prstGeom prst="ellipse">
                <a:avLst/>
              </a:prstGeom>
              <a:solidFill>
                <a:srgbClr val="0072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E1D4285-1118-42CB-B8D6-41F26D038C87}"/>
                  </a:ext>
                </a:extLst>
              </p:cNvPr>
              <p:cNvSpPr/>
              <p:nvPr/>
            </p:nvSpPr>
            <p:spPr>
              <a:xfrm>
                <a:off x="8081132" y="3028878"/>
                <a:ext cx="64008" cy="64008"/>
              </a:xfrm>
              <a:prstGeom prst="ellipse">
                <a:avLst/>
              </a:prstGeom>
              <a:solidFill>
                <a:srgbClr val="A2142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83315F1-29B1-4B0A-B1C7-6CB33185443C}"/>
                  </a:ext>
                </a:extLst>
              </p:cNvPr>
              <p:cNvSpPr/>
              <p:nvPr/>
            </p:nvSpPr>
            <p:spPr>
              <a:xfrm>
                <a:off x="7288232" y="2603873"/>
                <a:ext cx="64008" cy="64008"/>
              </a:xfrm>
              <a:prstGeom prst="ellipse">
                <a:avLst/>
              </a:prstGeom>
              <a:solidFill>
                <a:srgbClr val="7E2F8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283942E5-FC8E-4787-B18A-07BF247C19C6}"/>
                  </a:ext>
                </a:extLst>
              </p:cNvPr>
              <p:cNvSpPr/>
              <p:nvPr/>
            </p:nvSpPr>
            <p:spPr>
              <a:xfrm>
                <a:off x="6690360" y="2199640"/>
                <a:ext cx="1447800" cy="858520"/>
              </a:xfrm>
              <a:custGeom>
                <a:avLst/>
                <a:gdLst>
                  <a:gd name="connsiteX0" fmla="*/ 0 w 1447800"/>
                  <a:gd name="connsiteY0" fmla="*/ 0 h 858520"/>
                  <a:gd name="connsiteX1" fmla="*/ 640080 w 1447800"/>
                  <a:gd name="connsiteY1" fmla="*/ 441960 h 858520"/>
                  <a:gd name="connsiteX2" fmla="*/ 1447800 w 1447800"/>
                  <a:gd name="connsiteY2" fmla="*/ 858520 h 858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47800" h="858520">
                    <a:moveTo>
                      <a:pt x="0" y="0"/>
                    </a:moveTo>
                    <a:cubicBezTo>
                      <a:pt x="199390" y="149436"/>
                      <a:pt x="398780" y="298873"/>
                      <a:pt x="640080" y="441960"/>
                    </a:cubicBezTo>
                    <a:cubicBezTo>
                      <a:pt x="881380" y="585047"/>
                      <a:pt x="1293707" y="779780"/>
                      <a:pt x="1447800" y="858520"/>
                    </a:cubicBezTo>
                  </a:path>
                </a:pathLst>
              </a:custGeom>
              <a:noFill/>
              <a:ln w="25400" cap="flat" cmpd="sng" algn="ctr">
                <a:solidFill>
                  <a:srgbClr val="FFFFFF">
                    <a:lumMod val="50000"/>
                  </a:srgbClr>
                </a:solidFill>
                <a:prstDash val="sysDot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F2A4F2-663B-4E50-A3AD-A5F66DE6DF50}"/>
                  </a:ext>
                </a:extLst>
              </p:cNvPr>
              <p:cNvSpPr txBox="1"/>
              <p:nvPr/>
            </p:nvSpPr>
            <p:spPr>
              <a:xfrm rot="16200000">
                <a:off x="5453280" y="1565635"/>
                <a:ext cx="645707" cy="21544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 Narrow" panose="020B0606020202030204" pitchFamily="34" charset="0"/>
                  </a:rPr>
                  <a:t>Probability</a:t>
                </a:r>
              </a:p>
            </p:txBody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7441DD48-A868-4ADF-B157-2BA7B4ECB590}"/>
                  </a:ext>
                </a:extLst>
              </p:cNvPr>
              <p:cNvSpPr/>
              <p:nvPr/>
            </p:nvSpPr>
            <p:spPr>
              <a:xfrm>
                <a:off x="7835265" y="1755563"/>
                <a:ext cx="300990" cy="255270"/>
              </a:xfrm>
              <a:custGeom>
                <a:avLst/>
                <a:gdLst>
                  <a:gd name="connsiteX0" fmla="*/ 0 w 300990"/>
                  <a:gd name="connsiteY0" fmla="*/ 255270 h 255270"/>
                  <a:gd name="connsiteX1" fmla="*/ 99060 w 300990"/>
                  <a:gd name="connsiteY1" fmla="*/ 144780 h 255270"/>
                  <a:gd name="connsiteX2" fmla="*/ 142875 w 300990"/>
                  <a:gd name="connsiteY2" fmla="*/ 211455 h 255270"/>
                  <a:gd name="connsiteX3" fmla="*/ 300990 w 300990"/>
                  <a:gd name="connsiteY3" fmla="*/ 0 h 25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0990" h="255270">
                    <a:moveTo>
                      <a:pt x="0" y="255270"/>
                    </a:moveTo>
                    <a:cubicBezTo>
                      <a:pt x="37624" y="203676"/>
                      <a:pt x="75248" y="152082"/>
                      <a:pt x="99060" y="144780"/>
                    </a:cubicBezTo>
                    <a:cubicBezTo>
                      <a:pt x="122873" y="137477"/>
                      <a:pt x="109220" y="235585"/>
                      <a:pt x="142875" y="211455"/>
                    </a:cubicBezTo>
                    <a:cubicBezTo>
                      <a:pt x="176530" y="187325"/>
                      <a:pt x="275590" y="35877"/>
                      <a:pt x="300990" y="0"/>
                    </a:cubicBezTo>
                  </a:path>
                </a:pathLst>
              </a:custGeom>
              <a:noFill/>
              <a:ln w="9525" cap="flat" cmpd="sng" algn="ctr">
                <a:solidFill>
                  <a:srgbClr val="77AC30"/>
                </a:solidFill>
                <a:prstDash val="solid"/>
                <a:headEnd type="oval" w="sm" len="sm"/>
                <a:tailEnd type="none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" name="Curved Up Arrow 44">
            <a:extLst>
              <a:ext uri="{FF2B5EF4-FFF2-40B4-BE49-F238E27FC236}">
                <a16:creationId xmlns:a16="http://schemas.microsoft.com/office/drawing/2014/main" id="{CA637B8B-BF28-4D56-89B6-B408695DC461}"/>
              </a:ext>
            </a:extLst>
          </p:cNvPr>
          <p:cNvSpPr/>
          <p:nvPr/>
        </p:nvSpPr>
        <p:spPr bwMode="auto">
          <a:xfrm rot="5891506" flipV="1">
            <a:off x="10555924" y="3863517"/>
            <a:ext cx="771753" cy="406935"/>
          </a:xfrm>
          <a:prstGeom prst="curvedUpArrow">
            <a:avLst>
              <a:gd name="adj1" fmla="val 25000"/>
              <a:gd name="adj2" fmla="val 50000"/>
              <a:gd name="adj3" fmla="val 33125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solidFill>
                <a:srgbClr val="000000"/>
              </a:solidFill>
              <a:latin typeface="Verdana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B470ED94-E47A-4870-A490-1553425448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450575"/>
              </p:ext>
            </p:extLst>
          </p:nvPr>
        </p:nvGraphicFramePr>
        <p:xfrm>
          <a:off x="7076167" y="4234700"/>
          <a:ext cx="4005237" cy="243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Visio" r:id="rId6" imgW="3800136" imgH="2314082" progId="Visio.Drawing.11">
                  <p:embed/>
                </p:oleObj>
              </mc:Choice>
              <mc:Fallback>
                <p:oleObj name="Visio" r:id="rId6" imgW="3800136" imgH="2314082" progId="Visio.Drawing.11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6167" y="4234700"/>
                        <a:ext cx="4005237" cy="243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758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allax">
    <a:dk1>
      <a:sysClr val="windowText" lastClr="000000"/>
    </a:dk1>
    <a:lt1>
      <a:sysClr val="window" lastClr="FFFFFF"/>
    </a:lt1>
    <a:dk2>
      <a:srgbClr val="212121"/>
    </a:dk2>
    <a:lt2>
      <a:srgbClr val="CDD0D1"/>
    </a:lt2>
    <a:accent1>
      <a:srgbClr val="30ACEC"/>
    </a:accent1>
    <a:accent2>
      <a:srgbClr val="80C34F"/>
    </a:accent2>
    <a:accent3>
      <a:srgbClr val="E29D3E"/>
    </a:accent3>
    <a:accent4>
      <a:srgbClr val="D64A3B"/>
    </a:accent4>
    <a:accent5>
      <a:srgbClr val="D64787"/>
    </a:accent5>
    <a:accent6>
      <a:srgbClr val="A666E1"/>
    </a:accent6>
    <a:hlink>
      <a:srgbClr val="3085ED"/>
    </a:hlink>
    <a:folHlink>
      <a:srgbClr val="82B6F4"/>
    </a:folHlink>
  </a:clrScheme>
</a:themeOverride>
</file>

<file path=ppt/theme/themeOverride2.xml><?xml version="1.0" encoding="utf-8"?>
<a:themeOverride xmlns:a="http://schemas.openxmlformats.org/drawingml/2006/main">
  <a:clrScheme name="IWF Montagetechnik und Fabrikbetrieb">
    <a:dk1>
      <a:srgbClr val="333333"/>
    </a:dk1>
    <a:lt1>
      <a:srgbClr val="FFFFFF"/>
    </a:lt1>
    <a:dk2>
      <a:srgbClr val="333333"/>
    </a:dk2>
    <a:lt2>
      <a:srgbClr val="FFFFFF"/>
    </a:lt2>
    <a:accent1>
      <a:srgbClr val="9FB6C4"/>
    </a:accent1>
    <a:accent2>
      <a:srgbClr val="990000"/>
    </a:accent2>
    <a:accent3>
      <a:srgbClr val="7D6666"/>
    </a:accent3>
    <a:accent4>
      <a:srgbClr val="7CCCCC"/>
    </a:accent4>
    <a:accent5>
      <a:srgbClr val="E7EEF2"/>
    </a:accent5>
    <a:accent6>
      <a:srgbClr val="FF3333"/>
    </a:accent6>
    <a:hlink>
      <a:srgbClr val="80B6DA"/>
    </a:hlink>
    <a:folHlink>
      <a:srgbClr val="4D99CC"/>
    </a:folHlink>
  </a:clrScheme>
  <a:fontScheme name="IWF Montagetechnik und Fabrikbetrieb">
    <a:majorFont>
      <a:latin typeface="Calibri"/>
      <a:ea typeface=""/>
      <a:cs typeface=""/>
    </a:majorFont>
    <a:minorFont>
      <a:latin typeface="Calibri"/>
      <a:ea typeface=""/>
      <a:cs typeface="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3128</Words>
  <Application>Microsoft Office PowerPoint</Application>
  <PresentationFormat>Widescreen</PresentationFormat>
  <Paragraphs>727</Paragraphs>
  <Slides>43</Slides>
  <Notes>6</Notes>
  <HiddenSlides>0</HiddenSlides>
  <MMClips>6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Arial</vt:lpstr>
      <vt:lpstr>Arial Narrow</vt:lpstr>
      <vt:lpstr>Book Antiqua</vt:lpstr>
      <vt:lpstr>Calibri</vt:lpstr>
      <vt:lpstr>Corbel</vt:lpstr>
      <vt:lpstr>Helvetica</vt:lpstr>
      <vt:lpstr>Times New Roman</vt:lpstr>
      <vt:lpstr>Trebuchet MS</vt:lpstr>
      <vt:lpstr>Verdana</vt:lpstr>
      <vt:lpstr>Wingdings</vt:lpstr>
      <vt:lpstr>Parallax</vt:lpstr>
      <vt:lpstr>Visio</vt:lpstr>
      <vt:lpstr>Equation</vt:lpstr>
      <vt:lpstr>Overview of  Process Monitoring</vt:lpstr>
      <vt:lpstr>Manufacturing Processes</vt:lpstr>
      <vt:lpstr>Process Monitoring</vt:lpstr>
      <vt:lpstr>Process Monitoring</vt:lpstr>
      <vt:lpstr>Sensing: Historical Perspective</vt:lpstr>
      <vt:lpstr>Sensing Principal: Signal Transduction Mechanisms</vt:lpstr>
      <vt:lpstr>Sensing for Manufacturing </vt:lpstr>
      <vt:lpstr>Tool Wear Monitoring &amp; Prognosis</vt:lpstr>
      <vt:lpstr>Tool Wear and Life Prognosis</vt:lpstr>
      <vt:lpstr>Tool Wear Initiation and Propagation</vt:lpstr>
      <vt:lpstr>Tool Wear Propagation Modeling</vt:lpstr>
      <vt:lpstr>Process Monitoring in Injection Molding</vt:lpstr>
      <vt:lpstr>Injection Molding of Polymers</vt:lpstr>
      <vt:lpstr>Information Feedback</vt:lpstr>
      <vt:lpstr>Molding Process Monitoring</vt:lpstr>
      <vt:lpstr>Sensing Modality vs. Part Quality</vt:lpstr>
      <vt:lpstr>Sensing Principle</vt:lpstr>
      <vt:lpstr>Multivariate Sensing</vt:lpstr>
      <vt:lpstr>Mechanisms for Data Transmission</vt:lpstr>
      <vt:lpstr>Acoustic Wave Propagation</vt:lpstr>
      <vt:lpstr>Acoustic Signal Transmission</vt:lpstr>
      <vt:lpstr>Process Monitoring in Stamping</vt:lpstr>
      <vt:lpstr>Stamping</vt:lpstr>
      <vt:lpstr>Stamping Process</vt:lpstr>
      <vt:lpstr>Workpiece-Tool Interaction</vt:lpstr>
      <vt:lpstr>In-Die Pressure Sensing </vt:lpstr>
      <vt:lpstr>Sensor Integration Techniques</vt:lpstr>
      <vt:lpstr>Pressure Sensing</vt:lpstr>
      <vt:lpstr>Pressure Reconstruction</vt:lpstr>
      <vt:lpstr>Process Monitoring in Chemical Mechanical Polishing Process</vt:lpstr>
      <vt:lpstr>CMP</vt:lpstr>
      <vt:lpstr>CMP Mechanism</vt:lpstr>
      <vt:lpstr>Parameters Affecting MRR</vt:lpstr>
      <vt:lpstr>MRR Modeling</vt:lpstr>
      <vt:lpstr>MRR Modeling</vt:lpstr>
      <vt:lpstr>Process Monitoring in  Additive Manufacturing</vt:lpstr>
      <vt:lpstr>AM: Milestones</vt:lpstr>
      <vt:lpstr>Major AM Technologies</vt:lpstr>
      <vt:lpstr>Fused Deposition Modeling</vt:lpstr>
      <vt:lpstr>FDM Process</vt:lpstr>
      <vt:lpstr>FDM Process: Overview</vt:lpstr>
      <vt:lpstr>FDM Qualitative Modeling</vt:lpstr>
      <vt:lpstr>FDM Quantitative Modeling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Overview</dc:title>
  <dc:creator>Wang, Peng</dc:creator>
  <cp:lastModifiedBy>Wang, Peng</cp:lastModifiedBy>
  <cp:revision>26</cp:revision>
  <dcterms:created xsi:type="dcterms:W3CDTF">2019-12-10T19:48:06Z</dcterms:created>
  <dcterms:modified xsi:type="dcterms:W3CDTF">2020-01-16T18:51:21Z</dcterms:modified>
</cp:coreProperties>
</file>